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67" r:id="rId3"/>
    <p:sldId id="368" r:id="rId4"/>
    <p:sldId id="369" r:id="rId5"/>
    <p:sldId id="370" r:id="rId6"/>
    <p:sldId id="331" r:id="rId7"/>
    <p:sldId id="323" r:id="rId8"/>
    <p:sldId id="324" r:id="rId9"/>
    <p:sldId id="261" r:id="rId10"/>
    <p:sldId id="260" r:id="rId11"/>
    <p:sldId id="262" r:id="rId12"/>
    <p:sldId id="330" r:id="rId13"/>
    <p:sldId id="327" r:id="rId14"/>
    <p:sldId id="328" r:id="rId15"/>
    <p:sldId id="329" r:id="rId16"/>
    <p:sldId id="277" r:id="rId17"/>
    <p:sldId id="264" r:id="rId18"/>
    <p:sldId id="265" r:id="rId19"/>
    <p:sldId id="266" r:id="rId20"/>
    <p:sldId id="267" r:id="rId21"/>
    <p:sldId id="351"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68" r:id="rId41"/>
    <p:sldId id="269" r:id="rId42"/>
    <p:sldId id="334"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20" r:id="rId59"/>
    <p:sldId id="322" r:id="rId60"/>
    <p:sldId id="321"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p:cViewPr varScale="1">
        <p:scale>
          <a:sx n="69" d="100"/>
          <a:sy n="69" d="100"/>
        </p:scale>
        <p:origin x="13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1C9E15-661E-40ED-BD1A-6140F50A9CAE}" type="datetimeFigureOut">
              <a:rPr lang="en-US" smtClean="0"/>
              <a:pPr/>
              <a:t>10/12/2022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FBF6B7-3C11-4560-895A-321116D77E9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18AD92-EF2F-478E-B0E2-C6885F18B9BC}" type="slidenum">
              <a:rPr lang="en-US"/>
              <a:pPr/>
              <a:t>23</a:t>
            </a:fld>
            <a:endParaRPr lang="en-US"/>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xfrm>
            <a:off x="914400" y="4343400"/>
            <a:ext cx="5029200" cy="4114800"/>
          </a:xfrm>
        </p:spPr>
        <p:txBody>
          <a:bodyPr/>
          <a:lstStyle/>
          <a:p>
            <a:pPr>
              <a:buFontTx/>
              <a:buChar char="•"/>
            </a:pPr>
            <a:r>
              <a:rPr lang="en-US"/>
              <a:t>At a every point in life, human beings are experiencing. These experiences can be both good and bad.</a:t>
            </a:r>
          </a:p>
          <a:p>
            <a:pPr>
              <a:buFontTx/>
              <a:buChar char="•"/>
            </a:pPr>
            <a:r>
              <a:rPr lang="en-US"/>
              <a:t>Every person, every human being is different. In the same way that every person’s DNA is different, every person’s fingerprint is different, the retinal patterns on the eye are different, experiences are also different.</a:t>
            </a:r>
          </a:p>
          <a:p>
            <a:pPr>
              <a:buFontTx/>
              <a:buChar char="•"/>
            </a:pPr>
            <a:r>
              <a:rPr lang="en-US"/>
              <a:t>To explain the concept of the user experience, let’s take an example – shopping and buying, which is a very simple analogy:</a:t>
            </a:r>
          </a:p>
          <a:p>
            <a:pPr lvl="1">
              <a:buFontTx/>
              <a:buChar char="•"/>
            </a:pPr>
            <a:r>
              <a:rPr lang="en-US"/>
              <a:t>We’ve all done shopping</a:t>
            </a:r>
          </a:p>
          <a:p>
            <a:pPr lvl="1">
              <a:buFontTx/>
              <a:buChar char="•"/>
            </a:pPr>
            <a:r>
              <a:rPr lang="en-US"/>
              <a:t>When you visit a shop with a specific goal in mind</a:t>
            </a:r>
          </a:p>
          <a:p>
            <a:pPr lvl="1">
              <a:buFontTx/>
              <a:buChar char="•"/>
            </a:pPr>
            <a:r>
              <a:rPr lang="en-US"/>
              <a:t>What happens: Can you find what you need? Is the interior and exterior nicely designed? Are the staff helpful and courteous? Is the atmosphere pleasant? etc.</a:t>
            </a:r>
          </a:p>
          <a:p>
            <a:pPr lvl="1">
              <a:buFontTx/>
              <a:buChar char="•"/>
            </a:pPr>
            <a:r>
              <a:rPr lang="en-US"/>
              <a:t>What happens: If you can’t find what you want? Staff are not present, unhelpful or rude? You can’t find the pay counter? The atmosphere is unpleasant? The shop is dirty and untidy? The shop is not nicely designed? The shop is not open!!?</a:t>
            </a:r>
          </a:p>
          <a:p>
            <a:pPr lvl="1">
              <a:buFontTx/>
              <a:buChar char="•"/>
            </a:pPr>
            <a:r>
              <a:rPr lang="en-US"/>
              <a:t>The result is an experience – either good or bad</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BF58A-6830-4EA4-AACE-8C26AE944102}" type="slidenum">
              <a:rPr lang="en-US"/>
              <a:pPr/>
              <a:t>25</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xfrm>
            <a:off x="914400" y="4343400"/>
            <a:ext cx="5029200" cy="4114800"/>
          </a:xfrm>
        </p:spPr>
        <p:txBody>
          <a:bodyPr/>
          <a:lstStyle/>
          <a:p>
            <a:r>
              <a:rPr lang="en-US"/>
              <a:t>It’s all about TRUST in relationships.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C5F38-2FA5-43AF-B3D3-92E6873DC307}" type="slidenum">
              <a:rPr lang="en-US"/>
              <a:pPr/>
              <a:t>39</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682428B-053D-4D21-9120-AF36156A13E7}" type="slidenum">
              <a:rPr lang="en-US" altLang="en-US"/>
              <a:pPr eaLnBrk="1" hangingPunct="1"/>
              <a:t>46</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success of a business is directly proportional to the user (customer) experience</a:t>
            </a:r>
          </a:p>
        </p:txBody>
      </p:sp>
    </p:spTree>
    <p:extLst>
      <p:ext uri="{BB962C8B-B14F-4D97-AF65-F5344CB8AC3E}">
        <p14:creationId xmlns:p14="http://schemas.microsoft.com/office/powerpoint/2010/main" val="2514063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A4291F-84CD-4E83-8181-35F505F5F66E}" type="slidenum">
              <a:rPr lang="en-US" altLang="en-US"/>
              <a:pPr eaLnBrk="1" hangingPunct="1"/>
              <a:t>47</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Putting everything in perspective, we can see how the user experience fits into the overall scheme of things.</a:t>
            </a:r>
          </a:p>
          <a:p>
            <a:endParaRPr lang="en-US" altLang="en-US" smtClean="0"/>
          </a:p>
          <a:p>
            <a:r>
              <a:rPr lang="en-US" altLang="en-US" smtClean="0"/>
              <a:t>Talk about business processes.</a:t>
            </a:r>
          </a:p>
        </p:txBody>
      </p:sp>
    </p:spTree>
    <p:extLst>
      <p:ext uri="{BB962C8B-B14F-4D97-AF65-F5344CB8AC3E}">
        <p14:creationId xmlns:p14="http://schemas.microsoft.com/office/powerpoint/2010/main" val="414812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C9FCDB-3B42-4B8A-8E23-37B5D22E26BC}" type="slidenum">
              <a:rPr lang="en-US" altLang="en-US"/>
              <a:pPr eaLnBrk="1" hangingPunct="1"/>
              <a:t>53</a:t>
            </a:fld>
            <a:endParaRPr lang="en-US"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Usability has a very major impact on business.</a:t>
            </a:r>
          </a:p>
        </p:txBody>
      </p:sp>
    </p:spTree>
    <p:extLst>
      <p:ext uri="{BB962C8B-B14F-4D97-AF65-F5344CB8AC3E}">
        <p14:creationId xmlns:p14="http://schemas.microsoft.com/office/powerpoint/2010/main" val="4133659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5C38DE-6A3C-4E4B-838B-75F2C3DA8405}" type="slidenum">
              <a:rPr lang="en-US" altLang="en-US"/>
              <a:pPr eaLnBrk="1" hangingPunct="1"/>
              <a:t>55</a:t>
            </a:fld>
            <a:endParaRPr lang="en-US" alt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Verdana" panose="020B0604030504040204" pitchFamily="34" charset="0"/>
                <a:cs typeface="Times New Roman" panose="02020603050405020304" pitchFamily="18" charset="0"/>
              </a:rPr>
              <a:t>Translating these statistics into hard numbers drives home the significance of the user experience.</a:t>
            </a:r>
          </a:p>
          <a:p>
            <a:r>
              <a:rPr lang="en-US" altLang="en-US" smtClean="0">
                <a:latin typeface="Verdana" panose="020B0604030504040204" pitchFamily="34" charset="0"/>
                <a:cs typeface="Times New Roman" panose="02020603050405020304" pitchFamily="18" charset="0"/>
              </a:rPr>
              <a:t>Consider the following scenarios for a particular company</a:t>
            </a:r>
            <a:r>
              <a:rPr lang="en-US" altLang="en-US" smtClean="0"/>
              <a:t>: observe the table</a:t>
            </a:r>
          </a:p>
        </p:txBody>
      </p:sp>
    </p:spTree>
    <p:extLst>
      <p:ext uri="{BB962C8B-B14F-4D97-AF65-F5344CB8AC3E}">
        <p14:creationId xmlns:p14="http://schemas.microsoft.com/office/powerpoint/2010/main" val="91004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2BE0DA8-E935-41A4-9FA4-5A996007B427}" type="slidenum">
              <a:rPr lang="en-US" altLang="en-US"/>
              <a:pPr eaLnBrk="1" hangingPunct="1"/>
              <a:t>57</a:t>
            </a:fld>
            <a:endParaRPr lang="en-US" alt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Picture the grim reaper.</a:t>
            </a:r>
          </a:p>
        </p:txBody>
      </p:sp>
    </p:spTree>
    <p:extLst>
      <p:ext uri="{BB962C8B-B14F-4D97-AF65-F5344CB8AC3E}">
        <p14:creationId xmlns:p14="http://schemas.microsoft.com/office/powerpoint/2010/main" val="645996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91D518-C797-4D1C-A8F5-C45AC7D07257}"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751C3-EB2C-4682-87CA-422EC34BAC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1D518-C797-4D1C-A8F5-C45AC7D07257}" type="datetimeFigureOut">
              <a:rPr lang="en-US" smtClean="0"/>
              <a:pPr/>
              <a:t>10/12/2022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751C3-EB2C-4682-87CA-422EC34BAC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7.wmf"/><Relationship Id="rId1" Type="http://schemas.openxmlformats.org/officeDocument/2006/relationships/slideLayout" Target="../slideLayouts/slideLayout6.xml"/><Relationship Id="rId4" Type="http://schemas.openxmlformats.org/officeDocument/2006/relationships/image" Target="../media/image2.wmf"/></Relationships>
</file>

<file path=ppt/slides/_rels/slide2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2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2.wmf"/></Relationships>
</file>

<file path=ppt/slides/_rels/slide2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image" Target="../media/image1.wmf"/></Relationships>
</file>

<file path=ppt/slides/_rels/slide3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wmf"/><Relationship Id="rId5" Type="http://schemas.openxmlformats.org/officeDocument/2006/relationships/image" Target="../media/image1.wmf"/><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706582" y="2774949"/>
            <a:ext cx="7772400" cy="1470025"/>
          </a:xfrm>
        </p:spPr>
        <p:txBody>
          <a:bodyPr/>
          <a:lstStyle/>
          <a:p>
            <a:r>
              <a:rPr lang="en-US" dirty="0" smtClean="0"/>
              <a:t>Week 01</a:t>
            </a:r>
            <a:endParaRPr lang="en-US" dirty="0"/>
          </a:p>
        </p:txBody>
      </p:sp>
      <p:sp>
        <p:nvSpPr>
          <p:cNvPr id="15" name="Subtitle 14"/>
          <p:cNvSpPr>
            <a:spLocks noGrp="1"/>
          </p:cNvSpPr>
          <p:nvPr>
            <p:ph type="subTitle" idx="1"/>
          </p:nvPr>
        </p:nvSpPr>
        <p:spPr>
          <a:xfrm>
            <a:off x="1371600" y="4664074"/>
            <a:ext cx="6400800" cy="974725"/>
          </a:xfrm>
        </p:spPr>
        <p:txBody>
          <a:bodyPr/>
          <a:lstStyle/>
          <a:p>
            <a:r>
              <a:rPr lang="en-US" dirty="0" smtClean="0"/>
              <a:t>Introduction of Course </a:t>
            </a:r>
            <a:endParaRPr lang="en-US" dirty="0"/>
          </a:p>
        </p:txBody>
      </p:sp>
      <p:grpSp>
        <p:nvGrpSpPr>
          <p:cNvPr id="6"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267200" y="152400"/>
            <a:ext cx="2743200" cy="923330"/>
          </a:xfrm>
          <a:prstGeom prst="rect">
            <a:avLst/>
          </a:prstGeom>
          <a:noFill/>
        </p:spPr>
        <p:txBody>
          <a:bodyPr wrap="square" rtlCol="0">
            <a:spAutoFit/>
          </a:bodyPr>
          <a:lstStyle/>
          <a:p>
            <a:pPr algn="ctr"/>
            <a:r>
              <a:rPr lang="en-US" dirty="0" err="1" smtClean="0">
                <a:solidFill>
                  <a:schemeClr val="bg1"/>
                </a:solidFill>
              </a:rPr>
              <a:t>Usman</a:t>
            </a:r>
            <a:r>
              <a:rPr lang="en-US" dirty="0" smtClean="0">
                <a:solidFill>
                  <a:schemeClr val="bg1"/>
                </a:solidFill>
              </a:rPr>
              <a:t> Institute of Technology </a:t>
            </a:r>
          </a:p>
          <a:p>
            <a:pPr algn="ctr"/>
            <a:r>
              <a:rPr lang="en-US" dirty="0" smtClean="0">
                <a:solidFill>
                  <a:schemeClr val="bg1"/>
                </a:solidFill>
              </a:rPr>
              <a:t>FALL 2021</a:t>
            </a:r>
            <a:endParaRPr lang="en-US" dirty="0">
              <a:solidFill>
                <a:schemeClr val="bg1"/>
              </a:solidFill>
            </a:endParaRPr>
          </a:p>
        </p:txBody>
      </p:sp>
      <p:sp>
        <p:nvSpPr>
          <p:cNvPr id="2" name="Rectangle 1"/>
          <p:cNvSpPr/>
          <p:nvPr/>
        </p:nvSpPr>
        <p:spPr>
          <a:xfrm>
            <a:off x="1433592" y="1407586"/>
            <a:ext cx="7045390" cy="769441"/>
          </a:xfrm>
          <a:prstGeom prst="rect">
            <a:avLst/>
          </a:prstGeom>
        </p:spPr>
        <p:txBody>
          <a:bodyPr vert="horz" lIns="91440" tIns="45720" rIns="91440" bIns="45720" rtlCol="0" anchor="ctr">
            <a:normAutofit fontScale="77500" lnSpcReduction="20000"/>
          </a:bodyPr>
          <a:lstStyle/>
          <a:p>
            <a:pPr algn="ctr">
              <a:spcBef>
                <a:spcPct val="0"/>
              </a:spcBef>
            </a:pPr>
            <a:r>
              <a:rPr lang="en-US" sz="4400" dirty="0" smtClean="0">
                <a:latin typeface="+mj-lt"/>
                <a:ea typeface="+mj-ea"/>
                <a:cs typeface="+mj-cs"/>
              </a:rPr>
              <a:t>CS411 Human </a:t>
            </a:r>
            <a:r>
              <a:rPr lang="en-US" sz="4400" dirty="0">
                <a:latin typeface="+mj-lt"/>
                <a:ea typeface="+mj-ea"/>
                <a:cs typeface="+mj-cs"/>
              </a:rPr>
              <a:t>Computer Interaction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US" dirty="0" smtClean="0"/>
              <a:t>Course Information</a:t>
            </a:r>
          </a:p>
          <a:p>
            <a:pPr lvl="1"/>
            <a:r>
              <a:rPr lang="en-US" dirty="0" smtClean="0"/>
              <a:t>Course Outlines</a:t>
            </a:r>
          </a:p>
          <a:p>
            <a:pPr lvl="1"/>
            <a:r>
              <a:rPr lang="en-US" dirty="0" smtClean="0"/>
              <a:t>Grading</a:t>
            </a:r>
          </a:p>
          <a:p>
            <a:pPr lvl="1"/>
            <a:r>
              <a:rPr lang="en-US" dirty="0" smtClean="0"/>
              <a:t>Assignment </a:t>
            </a:r>
            <a:endParaRPr lang="en-US" dirty="0"/>
          </a:p>
          <a:p>
            <a:pPr lvl="1"/>
            <a:r>
              <a:rPr lang="en-US" dirty="0" smtClean="0"/>
              <a:t>Class Participation </a:t>
            </a:r>
            <a:endParaRPr lang="en-US"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876800" y="152400"/>
            <a:ext cx="1905000" cy="646331"/>
          </a:xfrm>
          <a:prstGeom prst="rect">
            <a:avLst/>
          </a:prstGeom>
          <a:noFill/>
        </p:spPr>
        <p:txBody>
          <a:bodyPr wrap="square" rtlCol="0">
            <a:spAutoFit/>
          </a:bodyPr>
          <a:lstStyle/>
          <a:p>
            <a:pPr algn="ctr"/>
            <a:r>
              <a:rPr lang="en-US" dirty="0" smtClean="0">
                <a:solidFill>
                  <a:schemeClr val="bg1"/>
                </a:solidFill>
              </a:rPr>
              <a:t>UIT </a:t>
            </a:r>
          </a:p>
          <a:p>
            <a:pPr algn="ctr"/>
            <a:r>
              <a:rPr lang="en-US" dirty="0" smtClean="0">
                <a:solidFill>
                  <a:schemeClr val="bg1"/>
                </a:solidFill>
              </a:rPr>
              <a:t>FALL 2021</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382000" cy="4724400"/>
          </a:xfrm>
        </p:spPr>
        <p:txBody>
          <a:bodyPr>
            <a:normAutofit lnSpcReduction="10000"/>
          </a:bodyPr>
          <a:lstStyle/>
          <a:p>
            <a:pPr>
              <a:buNone/>
            </a:pPr>
            <a:r>
              <a:rPr lang="en-US" dirty="0" smtClean="0"/>
              <a:t>Advise </a:t>
            </a:r>
          </a:p>
          <a:p>
            <a:r>
              <a:rPr lang="en-US" dirty="0"/>
              <a:t>Learn from and use the past</a:t>
            </a:r>
          </a:p>
          <a:p>
            <a:pPr lvl="1"/>
            <a:r>
              <a:rPr lang="en-US" dirty="0"/>
              <a:t>Look to previous courses, courses </a:t>
            </a:r>
            <a:r>
              <a:rPr lang="en-US" dirty="0" smtClean="0"/>
              <a:t>elsewhere </a:t>
            </a:r>
          </a:p>
          <a:p>
            <a:pPr lvl="1">
              <a:buNone/>
            </a:pPr>
            <a:r>
              <a:rPr lang="en-US" dirty="0" smtClean="0"/>
              <a:t>    Info on the web, </a:t>
            </a:r>
            <a:r>
              <a:rPr lang="en-US" dirty="0"/>
              <a:t>…</a:t>
            </a:r>
          </a:p>
          <a:p>
            <a:pPr lvl="1"/>
            <a:r>
              <a:rPr lang="en-US" dirty="0" smtClean="0"/>
              <a:t>Content</a:t>
            </a:r>
            <a:r>
              <a:rPr lang="en-US" dirty="0"/>
              <a:t>, lectures, projects, </a:t>
            </a:r>
            <a:r>
              <a:rPr lang="en-US" dirty="0" smtClean="0"/>
              <a:t>…</a:t>
            </a:r>
          </a:p>
          <a:p>
            <a:r>
              <a:rPr lang="en-US" dirty="0"/>
              <a:t>Go further</a:t>
            </a:r>
          </a:p>
          <a:p>
            <a:pPr lvl="1"/>
            <a:r>
              <a:rPr lang="en-US" dirty="0" smtClean="0"/>
              <a:t>Move </a:t>
            </a:r>
            <a:r>
              <a:rPr lang="en-US" dirty="0"/>
              <a:t>beyond lectures &amp; book</a:t>
            </a:r>
          </a:p>
          <a:p>
            <a:pPr lvl="1"/>
            <a:r>
              <a:rPr lang="en-US" dirty="0" smtClean="0"/>
              <a:t>Further </a:t>
            </a:r>
            <a:r>
              <a:rPr lang="en-US" dirty="0"/>
              <a:t>courses</a:t>
            </a:r>
          </a:p>
          <a:p>
            <a:pPr lvl="1"/>
            <a:r>
              <a:rPr lang="en-US" dirty="0" smtClean="0"/>
              <a:t>Step </a:t>
            </a:r>
            <a:r>
              <a:rPr lang="en-US" dirty="0"/>
              <a:t>into research</a:t>
            </a:r>
            <a:endParaRPr lang="en-US" sz="1400" dirty="0"/>
          </a:p>
          <a:p>
            <a:pPr lvl="1"/>
            <a:endParaRPr lang="en-US" sz="1600"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876800" y="152400"/>
            <a:ext cx="1905000" cy="646331"/>
          </a:xfrm>
          <a:prstGeom prst="rect">
            <a:avLst/>
          </a:prstGeom>
          <a:noFill/>
        </p:spPr>
        <p:txBody>
          <a:bodyPr wrap="square" rtlCol="0">
            <a:spAutoFit/>
          </a:bodyPr>
          <a:lstStyle/>
          <a:p>
            <a:pPr algn="ctr"/>
            <a:r>
              <a:rPr lang="en-US" dirty="0" smtClean="0">
                <a:solidFill>
                  <a:schemeClr val="bg1"/>
                </a:solidFill>
              </a:rPr>
              <a:t>UIT </a:t>
            </a:r>
          </a:p>
          <a:p>
            <a:pPr algn="ctr"/>
            <a:r>
              <a:rPr lang="en-US" dirty="0" smtClean="0">
                <a:solidFill>
                  <a:schemeClr val="bg1"/>
                </a:solidFill>
              </a:rPr>
              <a:t>FALL 2021</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p:cNvSpPr txBox="1">
            <a:spLocks noGrp="1"/>
          </p:cNvSpPr>
          <p:nvPr>
            <p:ph sz="quarter" idx="4294967295"/>
          </p:nvPr>
        </p:nvSpPr>
        <p:spPr>
          <a:xfrm>
            <a:off x="381000" y="1828800"/>
            <a:ext cx="8077200" cy="276998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27000" indent="-457200" fontAlgn="auto">
              <a:spcBef>
                <a:spcPts val="0"/>
              </a:spcBef>
              <a:spcAft>
                <a:spcPts val="0"/>
              </a:spcAft>
              <a:buFont typeface="Wingdings" panose="05000000000000000000" pitchFamily="2" charset="2"/>
              <a:buChar char="ü"/>
              <a:defRPr/>
            </a:pPr>
            <a:r>
              <a:rPr lang="en-US" sz="3600" spc="-15" dirty="0" smtClean="0">
                <a:solidFill>
                  <a:srgbClr val="00B050"/>
                </a:solidFill>
                <a:latin typeface="Arial" pitchFamily="34" charset="0"/>
                <a:cs typeface="Arial" pitchFamily="34" charset="0"/>
              </a:rPr>
              <a:t>H</a:t>
            </a:r>
            <a:r>
              <a:rPr lang="en-US" sz="3600" spc="-15" dirty="0" smtClean="0">
                <a:latin typeface="Arial" pitchFamily="34" charset="0"/>
                <a:cs typeface="Arial" pitchFamily="34" charset="0"/>
              </a:rPr>
              <a:t>uman </a:t>
            </a:r>
          </a:p>
          <a:p>
            <a:pPr marL="127000" indent="-457200" fontAlgn="auto">
              <a:spcBef>
                <a:spcPts val="0"/>
              </a:spcBef>
              <a:spcAft>
                <a:spcPts val="0"/>
              </a:spcAft>
              <a:buFont typeface="Wingdings" panose="05000000000000000000" pitchFamily="2" charset="2"/>
              <a:buChar char="ü"/>
              <a:defRPr/>
            </a:pPr>
            <a:endParaRPr lang="en-US" sz="3600" spc="-15" dirty="0" smtClean="0">
              <a:latin typeface="Arial" pitchFamily="34" charset="0"/>
              <a:cs typeface="Arial" pitchFamily="34" charset="0"/>
            </a:endParaRPr>
          </a:p>
          <a:p>
            <a:pPr marL="127000" indent="-457200" fontAlgn="auto">
              <a:spcBef>
                <a:spcPts val="0"/>
              </a:spcBef>
              <a:spcAft>
                <a:spcPts val="0"/>
              </a:spcAft>
              <a:buFont typeface="Wingdings" panose="05000000000000000000" pitchFamily="2" charset="2"/>
              <a:buChar char="ü"/>
              <a:defRPr/>
            </a:pPr>
            <a:r>
              <a:rPr lang="en-US" sz="3600" spc="-15" dirty="0" smtClean="0">
                <a:solidFill>
                  <a:srgbClr val="00B050"/>
                </a:solidFill>
                <a:latin typeface="Arial" pitchFamily="34" charset="0"/>
                <a:cs typeface="Arial" pitchFamily="34" charset="0"/>
              </a:rPr>
              <a:t>C</a:t>
            </a:r>
            <a:r>
              <a:rPr lang="en-US" sz="3600" spc="-15" dirty="0" smtClean="0">
                <a:latin typeface="Arial" pitchFamily="34" charset="0"/>
                <a:cs typeface="Arial" pitchFamily="34" charset="0"/>
              </a:rPr>
              <a:t>omputer </a:t>
            </a:r>
          </a:p>
          <a:p>
            <a:pPr marL="0" indent="0" fontAlgn="auto">
              <a:spcBef>
                <a:spcPts val="0"/>
              </a:spcBef>
              <a:spcAft>
                <a:spcPts val="0"/>
              </a:spcAft>
              <a:buNone/>
              <a:defRPr/>
            </a:pPr>
            <a:endParaRPr lang="en-US" sz="3600" spc="-15" dirty="0" smtClean="0">
              <a:latin typeface="Arial" pitchFamily="34" charset="0"/>
              <a:cs typeface="Arial" pitchFamily="34" charset="0"/>
            </a:endParaRPr>
          </a:p>
          <a:p>
            <a:pPr marL="127000" indent="-457200" fontAlgn="auto">
              <a:spcBef>
                <a:spcPts val="0"/>
              </a:spcBef>
              <a:spcAft>
                <a:spcPts val="0"/>
              </a:spcAft>
              <a:buFont typeface="Wingdings" panose="05000000000000000000" pitchFamily="2" charset="2"/>
              <a:buChar char="ü"/>
              <a:defRPr/>
            </a:pPr>
            <a:r>
              <a:rPr lang="en-US" sz="3600" spc="-15" dirty="0" smtClean="0">
                <a:solidFill>
                  <a:srgbClr val="00B050"/>
                </a:solidFill>
                <a:latin typeface="Arial" pitchFamily="34" charset="0"/>
                <a:cs typeface="Arial" pitchFamily="34" charset="0"/>
              </a:rPr>
              <a:t>I</a:t>
            </a:r>
            <a:r>
              <a:rPr lang="en-US" sz="3600" spc="-15" dirty="0" smtClean="0">
                <a:latin typeface="Arial" pitchFamily="34" charset="0"/>
                <a:cs typeface="Arial" pitchFamily="34" charset="0"/>
              </a:rPr>
              <a:t>nteraction</a:t>
            </a:r>
            <a:endParaRPr sz="3600" spc="-15" dirty="0">
              <a:latin typeface="Arial" pitchFamily="34" charset="0"/>
              <a:cs typeface="Arial" pitchFamily="34" charset="0"/>
            </a:endParaRPr>
          </a:p>
        </p:txBody>
      </p:sp>
      <p:grpSp>
        <p:nvGrpSpPr>
          <p:cNvPr id="3"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extLst>
      <p:ext uri="{BB962C8B-B14F-4D97-AF65-F5344CB8AC3E}">
        <p14:creationId xmlns:p14="http://schemas.microsoft.com/office/powerpoint/2010/main" val="1658636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CI Calss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9600"/>
            <a:ext cx="9144000" cy="5562600"/>
          </a:xfrm>
          <a:prstGeom prst="rect">
            <a:avLst/>
          </a:prstGeom>
        </p:spPr>
      </p:pic>
      <p:sp>
        <p:nvSpPr>
          <p:cNvPr id="2" name="TextBox 1"/>
          <p:cNvSpPr txBox="1"/>
          <p:nvPr/>
        </p:nvSpPr>
        <p:spPr>
          <a:xfrm>
            <a:off x="0" y="76200"/>
            <a:ext cx="2286000" cy="523220"/>
          </a:xfrm>
          <a:prstGeom prst="rect">
            <a:avLst/>
          </a:prstGeom>
          <a:noFill/>
        </p:spPr>
        <p:txBody>
          <a:bodyPr wrap="square" rtlCol="0">
            <a:spAutoFit/>
          </a:bodyPr>
          <a:lstStyle/>
          <a:p>
            <a:r>
              <a:rPr lang="en-US" sz="2800" dirty="0" smtClean="0"/>
              <a:t>Human</a:t>
            </a:r>
            <a:endParaRPr lang="en-US" sz="2800" dirty="0"/>
          </a:p>
        </p:txBody>
      </p:sp>
    </p:spTree>
    <p:extLst>
      <p:ext uri="{BB962C8B-B14F-4D97-AF65-F5344CB8AC3E}">
        <p14:creationId xmlns:p14="http://schemas.microsoft.com/office/powerpoint/2010/main" val="230228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mput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
        <p:nvSpPr>
          <p:cNvPr id="3" name="TextBox 2"/>
          <p:cNvSpPr txBox="1"/>
          <p:nvPr/>
        </p:nvSpPr>
        <p:spPr>
          <a:xfrm>
            <a:off x="152400" y="76200"/>
            <a:ext cx="2895600" cy="523220"/>
          </a:xfrm>
          <a:prstGeom prst="rect">
            <a:avLst/>
          </a:prstGeom>
          <a:noFill/>
        </p:spPr>
        <p:txBody>
          <a:bodyPr wrap="square" rtlCol="0">
            <a:spAutoFit/>
          </a:bodyPr>
          <a:lstStyle>
            <a:defPPr>
              <a:defRPr lang="en-US"/>
            </a:defPPr>
            <a:lvl1pPr>
              <a:defRPr sz="2800"/>
            </a:lvl1pPr>
          </a:lstStyle>
          <a:p>
            <a:r>
              <a:rPr lang="en-US" dirty="0"/>
              <a:t>Computers</a:t>
            </a:r>
          </a:p>
        </p:txBody>
      </p:sp>
    </p:spTree>
    <p:extLst>
      <p:ext uri="{BB962C8B-B14F-4D97-AF65-F5344CB8AC3E}">
        <p14:creationId xmlns:p14="http://schemas.microsoft.com/office/powerpoint/2010/main" val="3097114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tera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
        <p:nvSpPr>
          <p:cNvPr id="3" name="TextBox 2"/>
          <p:cNvSpPr txBox="1"/>
          <p:nvPr/>
        </p:nvSpPr>
        <p:spPr>
          <a:xfrm>
            <a:off x="152400" y="76200"/>
            <a:ext cx="2819400" cy="523220"/>
          </a:xfrm>
          <a:prstGeom prst="rect">
            <a:avLst/>
          </a:prstGeom>
          <a:noFill/>
        </p:spPr>
        <p:txBody>
          <a:bodyPr wrap="square" rtlCol="0">
            <a:spAutoFit/>
          </a:bodyPr>
          <a:lstStyle>
            <a:defPPr>
              <a:defRPr lang="en-US"/>
            </a:defPPr>
            <a:lvl1pPr>
              <a:defRPr sz="2800"/>
            </a:lvl1pPr>
          </a:lstStyle>
          <a:p>
            <a:r>
              <a:rPr lang="en-US" dirty="0"/>
              <a:t>Interaction</a:t>
            </a:r>
          </a:p>
        </p:txBody>
      </p:sp>
    </p:spTree>
    <p:extLst>
      <p:ext uri="{BB962C8B-B14F-4D97-AF65-F5344CB8AC3E}">
        <p14:creationId xmlns:p14="http://schemas.microsoft.com/office/powerpoint/2010/main" val="4235369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876800" y="152400"/>
            <a:ext cx="1905000" cy="646331"/>
          </a:xfrm>
          <a:prstGeom prst="rect">
            <a:avLst/>
          </a:prstGeom>
          <a:noFill/>
        </p:spPr>
        <p:txBody>
          <a:bodyPr wrap="square" rtlCol="0">
            <a:spAutoFit/>
          </a:bodyPr>
          <a:lstStyle/>
          <a:p>
            <a:pPr algn="ctr"/>
            <a:r>
              <a:rPr lang="en-US" dirty="0" smtClean="0">
                <a:solidFill>
                  <a:schemeClr val="bg1"/>
                </a:solidFill>
              </a:rPr>
              <a:t>UIT </a:t>
            </a:r>
          </a:p>
          <a:p>
            <a:pPr algn="ctr"/>
            <a:r>
              <a:rPr lang="en-US" dirty="0" smtClean="0">
                <a:solidFill>
                  <a:schemeClr val="bg1"/>
                </a:solidFill>
              </a:rPr>
              <a:t>FALL 2021</a:t>
            </a:r>
            <a:endParaRPr lang="en-US" dirty="0">
              <a:solidFill>
                <a:schemeClr val="bg1"/>
              </a:solidFill>
            </a:endParaRPr>
          </a:p>
        </p:txBody>
      </p:sp>
      <p:sp>
        <p:nvSpPr>
          <p:cNvPr id="15" name="Rectangle 3"/>
          <p:cNvSpPr txBox="1">
            <a:spLocks noChangeArrowheads="1"/>
          </p:cNvSpPr>
          <p:nvPr/>
        </p:nvSpPr>
        <p:spPr>
          <a:xfrm>
            <a:off x="609600" y="2438400"/>
            <a:ext cx="8229600" cy="38401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“Human-Computer Interaction is a discipline concerned with the </a:t>
            </a:r>
            <a:r>
              <a:rPr kumimoji="0" lang="en-US" sz="3200" b="0" i="0" u="none" strike="noStrike" kern="1200" cap="none" spc="0" normalizeH="0" baseline="0" noProof="0" dirty="0" smtClean="0">
                <a:ln>
                  <a:noFill/>
                </a:ln>
                <a:solidFill>
                  <a:schemeClr val="tx2">
                    <a:lumMod val="60000"/>
                    <a:lumOff val="40000"/>
                  </a:schemeClr>
                </a:solidFill>
                <a:effectLst/>
                <a:uLnTx/>
                <a:uFillTx/>
                <a:latin typeface="+mn-lt"/>
                <a:ea typeface="+mn-ea"/>
                <a:cs typeface="+mn-cs"/>
              </a:rPr>
              <a:t>design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2">
                    <a:lumMod val="60000"/>
                    <a:lumOff val="40000"/>
                  </a:schemeClr>
                </a:solidFill>
                <a:effectLst/>
                <a:uLnTx/>
                <a:uFillTx/>
                <a:latin typeface="+mn-lt"/>
                <a:ea typeface="+mn-ea"/>
                <a:cs typeface="+mn-cs"/>
              </a:rPr>
              <a:t>evaluation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and implementation of </a:t>
            </a:r>
            <a:r>
              <a:rPr kumimoji="0" lang="en-US" sz="3200" b="0" i="0" u="none" strike="noStrike" kern="1200" cap="none" spc="0" normalizeH="0" baseline="0" noProof="0" dirty="0" smtClean="0">
                <a:ln>
                  <a:noFill/>
                </a:ln>
                <a:solidFill>
                  <a:schemeClr val="tx2">
                    <a:lumMod val="60000"/>
                    <a:lumOff val="40000"/>
                  </a:schemeClr>
                </a:solidFill>
                <a:effectLst/>
                <a:uLnTx/>
                <a:uFillTx/>
                <a:latin typeface="+mn-lt"/>
                <a:ea typeface="+mn-ea"/>
                <a:cs typeface="+mn-cs"/>
              </a:rPr>
              <a:t>interactive computing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systems for </a:t>
            </a:r>
            <a:r>
              <a:rPr kumimoji="0" lang="en-US" sz="3200" b="0" i="0" u="none" strike="noStrike" kern="1200" cap="none" spc="0" normalizeH="0" baseline="0" noProof="0" dirty="0" smtClean="0">
                <a:ln>
                  <a:noFill/>
                </a:ln>
                <a:solidFill>
                  <a:schemeClr val="tx2">
                    <a:lumMod val="60000"/>
                    <a:lumOff val="40000"/>
                  </a:schemeClr>
                </a:solidFill>
                <a:effectLst/>
                <a:uLnTx/>
                <a:uFillTx/>
                <a:latin typeface="+mn-lt"/>
                <a:ea typeface="+mn-ea"/>
                <a:cs typeface="+mn-cs"/>
              </a:rPr>
              <a:t>human use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and with the study of major phenomena surrounding them”</a:t>
            </a:r>
          </a:p>
          <a:p>
            <a:pPr marL="342900" marR="0" lvl="0" indent="-342900" algn="r" defTabSz="9144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-ACM/IEEE</a:t>
            </a:r>
          </a:p>
        </p:txBody>
      </p:sp>
      <p:sp>
        <p:nvSpPr>
          <p:cNvPr id="16" name="Rectangle 15"/>
          <p:cNvSpPr/>
          <p:nvPr/>
        </p:nvSpPr>
        <p:spPr>
          <a:xfrm>
            <a:off x="3429000" y="1676400"/>
            <a:ext cx="3135410" cy="584775"/>
          </a:xfrm>
          <a:prstGeom prst="rect">
            <a:avLst/>
          </a:prstGeom>
        </p:spPr>
        <p:txBody>
          <a:bodyPr vert="horz" lIns="91440" tIns="45720" rIns="91440" bIns="45720" rtlCol="0">
            <a:normAutofit/>
          </a:bodyPr>
          <a:lstStyle/>
          <a:p>
            <a:pPr marL="342900" indent="-342900">
              <a:spcBef>
                <a:spcPct val="20000"/>
              </a:spcBef>
            </a:pPr>
            <a:r>
              <a:rPr lang="en-US" sz="3200" dirty="0"/>
              <a:t>HCI – A Definition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153400" cy="4724400"/>
          </a:xfrm>
        </p:spPr>
        <p:txBody>
          <a:bodyPr>
            <a:normAutofit/>
          </a:bodyPr>
          <a:lstStyle/>
          <a:p>
            <a:pPr>
              <a:buNone/>
            </a:pPr>
            <a:r>
              <a:rPr lang="en-US" dirty="0" smtClean="0"/>
              <a:t>HCI</a:t>
            </a:r>
          </a:p>
          <a:p>
            <a:r>
              <a:rPr lang="en-US" dirty="0"/>
              <a:t>What happens when a human and a</a:t>
            </a:r>
          </a:p>
          <a:p>
            <a:r>
              <a:rPr lang="en-US" dirty="0"/>
              <a:t>computer get together to perform a </a:t>
            </a:r>
            <a:r>
              <a:rPr lang="en-US" dirty="0" smtClean="0"/>
              <a:t>task</a:t>
            </a:r>
          </a:p>
          <a:p>
            <a:pPr lvl="1"/>
            <a:r>
              <a:rPr lang="en-US" dirty="0"/>
              <a:t>Task - write document, calculate budget</a:t>
            </a:r>
            <a:r>
              <a:rPr lang="en-US" dirty="0" smtClean="0"/>
              <a:t>, solve </a:t>
            </a:r>
            <a:r>
              <a:rPr lang="en-US" dirty="0"/>
              <a:t>equation, learn about </a:t>
            </a:r>
            <a:r>
              <a:rPr lang="en-US" dirty="0" smtClean="0"/>
              <a:t>world, drive home</a:t>
            </a:r>
            <a:r>
              <a:rPr lang="en-US" dirty="0"/>
              <a:t>,...</a:t>
            </a:r>
          </a:p>
          <a:p>
            <a:r>
              <a:rPr lang="en-US" dirty="0"/>
              <a:t>– Task might be play, learning</a:t>
            </a:r>
            <a:r>
              <a:rPr lang="en-US" dirty="0" smtClean="0"/>
              <a:t>,  </a:t>
            </a:r>
          </a:p>
          <a:p>
            <a:pPr>
              <a:buNone/>
            </a:pPr>
            <a:r>
              <a:rPr lang="en-US" dirty="0"/>
              <a:t> </a:t>
            </a:r>
            <a:r>
              <a:rPr lang="en-US" dirty="0" smtClean="0"/>
              <a:t>      communicating</a:t>
            </a:r>
            <a:r>
              <a:rPr lang="en-US" dirty="0"/>
              <a:t>, …</a:t>
            </a:r>
          </a:p>
          <a:p>
            <a:r>
              <a:rPr lang="en-US" dirty="0"/>
              <a:t>– Not just </a:t>
            </a:r>
            <a:r>
              <a:rPr lang="en-US" dirty="0" smtClean="0"/>
              <a:t>desktop computers</a:t>
            </a:r>
            <a:endParaRPr lang="en-US" dirty="0"/>
          </a:p>
          <a:p>
            <a:endParaRPr lang="en-US" dirty="0"/>
          </a:p>
          <a:p>
            <a:pPr lvl="1"/>
            <a:endParaRPr lang="en-US" sz="1400" dirty="0"/>
          </a:p>
          <a:p>
            <a:pPr lvl="1"/>
            <a:endParaRPr lang="en-US" sz="1600"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876800" y="152400"/>
            <a:ext cx="1905000" cy="646331"/>
          </a:xfrm>
          <a:prstGeom prst="rect">
            <a:avLst/>
          </a:prstGeom>
          <a:noFill/>
        </p:spPr>
        <p:txBody>
          <a:bodyPr wrap="square" rtlCol="0">
            <a:spAutoFit/>
          </a:bodyPr>
          <a:lstStyle/>
          <a:p>
            <a:pPr algn="ctr"/>
            <a:r>
              <a:rPr lang="en-US" dirty="0" smtClean="0">
                <a:solidFill>
                  <a:schemeClr val="bg1"/>
                </a:solidFill>
              </a:rPr>
              <a:t>UIT </a:t>
            </a:r>
          </a:p>
          <a:p>
            <a:pPr algn="ctr"/>
            <a:r>
              <a:rPr lang="en-US" dirty="0" smtClean="0">
                <a:solidFill>
                  <a:schemeClr val="bg1"/>
                </a:solidFill>
              </a:rPr>
              <a:t>FALL 2021</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pPr>
              <a:buNone/>
            </a:pPr>
            <a:r>
              <a:rPr lang="en-US" dirty="0"/>
              <a:t>Interfaces in the </a:t>
            </a:r>
            <a:r>
              <a:rPr lang="en-US" dirty="0" smtClean="0"/>
              <a:t>World</a:t>
            </a:r>
          </a:p>
          <a:p>
            <a:r>
              <a:rPr lang="en-US" dirty="0"/>
              <a:t>Not just computers</a:t>
            </a:r>
            <a:r>
              <a:rPr lang="en-US" dirty="0" smtClean="0"/>
              <a:t>!</a:t>
            </a:r>
          </a:p>
          <a:p>
            <a:pPr lvl="1"/>
            <a:r>
              <a:rPr lang="en-US" dirty="0" smtClean="0"/>
              <a:t>Mouse</a:t>
            </a:r>
            <a:endParaRPr lang="en-US" dirty="0"/>
          </a:p>
          <a:p>
            <a:pPr lvl="1"/>
            <a:r>
              <a:rPr lang="en-US" dirty="0" smtClean="0"/>
              <a:t>Phone</a:t>
            </a:r>
            <a:endParaRPr lang="en-US" dirty="0"/>
          </a:p>
          <a:p>
            <a:pPr lvl="1"/>
            <a:r>
              <a:rPr lang="en-US" dirty="0" smtClean="0"/>
              <a:t>Copier</a:t>
            </a:r>
            <a:endParaRPr lang="en-US" dirty="0"/>
          </a:p>
          <a:p>
            <a:pPr lvl="1"/>
            <a:r>
              <a:rPr lang="en-US" dirty="0" smtClean="0"/>
              <a:t>Car</a:t>
            </a:r>
            <a:endParaRPr lang="en-US" dirty="0"/>
          </a:p>
          <a:p>
            <a:pPr lvl="1"/>
            <a:r>
              <a:rPr lang="en-US" dirty="0" smtClean="0"/>
              <a:t>Plane </a:t>
            </a:r>
            <a:r>
              <a:rPr lang="en-US" dirty="0"/>
              <a:t>cockpit</a:t>
            </a:r>
          </a:p>
          <a:p>
            <a:pPr lvl="1"/>
            <a:r>
              <a:rPr lang="en-US" dirty="0" smtClean="0"/>
              <a:t>Airline </a:t>
            </a:r>
            <a:r>
              <a:rPr lang="en-US" dirty="0"/>
              <a:t>reservation</a:t>
            </a:r>
          </a:p>
          <a:p>
            <a:pPr lvl="1"/>
            <a:r>
              <a:rPr lang="en-US" dirty="0" smtClean="0"/>
              <a:t>Air </a:t>
            </a:r>
            <a:r>
              <a:rPr lang="en-US" dirty="0"/>
              <a:t>traffic control</a:t>
            </a:r>
          </a:p>
          <a:p>
            <a:endParaRPr lang="en-US" dirty="0"/>
          </a:p>
          <a:p>
            <a:pPr>
              <a:buNone/>
            </a:pPr>
            <a:endParaRPr lang="en-US" dirty="0"/>
          </a:p>
          <a:p>
            <a:endParaRPr lang="en-US" dirty="0"/>
          </a:p>
          <a:p>
            <a:pPr lvl="1"/>
            <a:endParaRPr lang="en-US" sz="1400" dirty="0"/>
          </a:p>
          <a:p>
            <a:pPr lvl="1"/>
            <a:endParaRPr lang="en-US" sz="1600"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pic>
        <p:nvPicPr>
          <p:cNvPr id="1026" name="Picture 2"/>
          <p:cNvPicPr>
            <a:picLocks noGrp="1" noChangeAspect="1" noChangeArrowheads="1"/>
          </p:cNvPicPr>
          <p:nvPr>
            <p:ph sz="half" idx="2"/>
          </p:nvPr>
        </p:nvPicPr>
        <p:blipFill>
          <a:blip r:embed="rId4"/>
          <a:srcRect/>
          <a:stretch>
            <a:fillRect/>
          </a:stretch>
        </p:blipFill>
        <p:spPr bwMode="auto">
          <a:xfrm>
            <a:off x="5334000" y="1905000"/>
            <a:ext cx="2971800" cy="8286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5181600" y="3200400"/>
            <a:ext cx="3619500" cy="25146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3581400" y="2590800"/>
            <a:ext cx="1000125" cy="1000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pPr>
              <a:buNone/>
            </a:pPr>
            <a:r>
              <a:rPr lang="en-US" dirty="0" smtClean="0"/>
              <a:t>Course Aims</a:t>
            </a:r>
          </a:p>
          <a:p>
            <a:r>
              <a:rPr lang="en-US" dirty="0" smtClean="0"/>
              <a:t>1</a:t>
            </a:r>
            <a:r>
              <a:rPr lang="en-US" dirty="0"/>
              <a:t>. Consciousness </a:t>
            </a:r>
            <a:r>
              <a:rPr lang="en-US" dirty="0" smtClean="0"/>
              <a:t>raising</a:t>
            </a:r>
          </a:p>
          <a:p>
            <a:pPr lvl="1"/>
            <a:r>
              <a:rPr lang="en-US" dirty="0"/>
              <a:t>Make you aware of these </a:t>
            </a:r>
            <a:r>
              <a:rPr lang="en-US" dirty="0" smtClean="0"/>
              <a:t>issues</a:t>
            </a:r>
          </a:p>
          <a:p>
            <a:pPr lvl="1"/>
            <a:endParaRPr lang="en-US" dirty="0"/>
          </a:p>
          <a:p>
            <a:pPr lvl="1"/>
            <a:endParaRPr lang="en-US" dirty="0" smtClean="0"/>
          </a:p>
          <a:p>
            <a:pPr lvl="1">
              <a:buNone/>
            </a:pPr>
            <a:endParaRPr lang="en-US" dirty="0" smtClean="0"/>
          </a:p>
          <a:p>
            <a:pPr marL="342900" lvl="1" indent="-342900">
              <a:buFont typeface="Arial" pitchFamily="34" charset="0"/>
              <a:buChar char="•"/>
            </a:pPr>
            <a:r>
              <a:rPr lang="en-US" sz="3200" dirty="0" smtClean="0"/>
              <a:t>2. Design critic</a:t>
            </a:r>
          </a:p>
          <a:p>
            <a:pPr lvl="1"/>
            <a:r>
              <a:rPr lang="en-US" dirty="0"/>
              <a:t>Question bad design</a:t>
            </a:r>
          </a:p>
          <a:p>
            <a:pPr marL="342900" lvl="1" indent="-342900">
              <a:buFont typeface="Arial" pitchFamily="34" charset="0"/>
              <a:buChar char="•"/>
            </a:pPr>
            <a:endParaRPr lang="en-US" sz="3200" dirty="0"/>
          </a:p>
          <a:p>
            <a:pPr lvl="1"/>
            <a:endParaRPr lang="en-US" dirty="0"/>
          </a:p>
          <a:p>
            <a:endParaRPr lang="en-US" dirty="0"/>
          </a:p>
          <a:p>
            <a:pPr>
              <a:buNone/>
            </a:pPr>
            <a:endParaRPr lang="en-US" dirty="0" smtClean="0"/>
          </a:p>
          <a:p>
            <a:endParaRPr lang="en-US" dirty="0"/>
          </a:p>
          <a:p>
            <a:endParaRPr lang="en-US" dirty="0"/>
          </a:p>
          <a:p>
            <a:pPr lvl="1"/>
            <a:endParaRPr lang="en-US" sz="1400" dirty="0"/>
          </a:p>
          <a:p>
            <a:pPr lvl="1"/>
            <a:endParaRPr lang="en-US" sz="1600"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pic>
        <p:nvPicPr>
          <p:cNvPr id="2051" name="Picture 3"/>
          <p:cNvPicPr>
            <a:picLocks noGrp="1" noChangeAspect="1" noChangeArrowheads="1"/>
          </p:cNvPicPr>
          <p:nvPr>
            <p:ph sz="half" idx="2"/>
          </p:nvPr>
        </p:nvPicPr>
        <p:blipFill>
          <a:blip r:embed="rId4"/>
          <a:srcRect/>
          <a:stretch>
            <a:fillRect/>
          </a:stretch>
        </p:blipFill>
        <p:spPr bwMode="auto">
          <a:xfrm>
            <a:off x="5791200" y="2590800"/>
            <a:ext cx="1876425" cy="220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0" y="838200"/>
            <a:ext cx="5591175" cy="762000"/>
          </a:xfrm>
          <a:prstGeom prst="rect">
            <a:avLst/>
          </a:prstGeom>
        </p:spPr>
      </p:pic>
      <p:pic>
        <p:nvPicPr>
          <p:cNvPr id="5" name="Picture 4"/>
          <p:cNvPicPr>
            <a:picLocks noChangeAspect="1"/>
          </p:cNvPicPr>
          <p:nvPr/>
        </p:nvPicPr>
        <p:blipFill>
          <a:blip r:embed="rId3"/>
          <a:stretch>
            <a:fillRect/>
          </a:stretch>
        </p:blipFill>
        <p:spPr>
          <a:xfrm>
            <a:off x="1352549" y="2971800"/>
            <a:ext cx="6543675" cy="1543050"/>
          </a:xfrm>
          <a:prstGeom prst="rect">
            <a:avLst/>
          </a:prstGeom>
        </p:spPr>
      </p:pic>
    </p:spTree>
    <p:extLst>
      <p:ext uri="{BB962C8B-B14F-4D97-AF65-F5344CB8AC3E}">
        <p14:creationId xmlns:p14="http://schemas.microsoft.com/office/powerpoint/2010/main" val="907918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1600200"/>
            <a:ext cx="8610600" cy="4724400"/>
          </a:xfrm>
        </p:spPr>
        <p:txBody>
          <a:bodyPr>
            <a:normAutofit/>
          </a:bodyPr>
          <a:lstStyle/>
          <a:p>
            <a:pPr>
              <a:buNone/>
            </a:pPr>
            <a:r>
              <a:rPr lang="en-US" dirty="0" smtClean="0"/>
              <a:t>Course Aims</a:t>
            </a:r>
          </a:p>
          <a:p>
            <a:r>
              <a:rPr lang="en-US" dirty="0"/>
              <a:t>3</a:t>
            </a:r>
            <a:r>
              <a:rPr lang="en-US" dirty="0" smtClean="0"/>
              <a:t>. Learn design process</a:t>
            </a:r>
          </a:p>
          <a:p>
            <a:pPr lvl="1"/>
            <a:r>
              <a:rPr lang="en-US" dirty="0" smtClean="0"/>
              <a:t>Software interface and other artifacts </a:t>
            </a:r>
          </a:p>
          <a:p>
            <a:pPr lvl="1"/>
            <a:endParaRPr lang="en-US" dirty="0" smtClean="0"/>
          </a:p>
          <a:p>
            <a:pPr lvl="1"/>
            <a:endParaRPr lang="en-US" dirty="0" smtClean="0"/>
          </a:p>
          <a:p>
            <a:pPr lvl="1">
              <a:buNone/>
            </a:pPr>
            <a:endParaRPr lang="en-US" dirty="0" smtClean="0"/>
          </a:p>
          <a:p>
            <a:pPr marL="342900" lvl="1" indent="-342900">
              <a:buFont typeface="Arial" pitchFamily="34" charset="0"/>
              <a:buChar char="•"/>
            </a:pPr>
            <a:r>
              <a:rPr lang="en-US" sz="3200" dirty="0"/>
              <a:t>4</a:t>
            </a:r>
            <a:r>
              <a:rPr lang="en-US" sz="3200" dirty="0" smtClean="0"/>
              <a:t>. Improve your HCI design &amp; Evaluation Skills</a:t>
            </a:r>
          </a:p>
          <a:p>
            <a:pPr lvl="1"/>
            <a:r>
              <a:rPr lang="en-US" dirty="0" smtClean="0"/>
              <a:t>Go forth and do good work</a:t>
            </a:r>
          </a:p>
          <a:p>
            <a:endParaRPr lang="en-US" dirty="0"/>
          </a:p>
          <a:p>
            <a:endParaRPr lang="en-US" dirty="0"/>
          </a:p>
          <a:p>
            <a:pPr lvl="1"/>
            <a:endParaRPr lang="en-US" sz="1400" dirty="0"/>
          </a:p>
          <a:p>
            <a:pPr lvl="1"/>
            <a:endParaRPr lang="en-US" sz="1600"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228600"/>
            <a:ext cx="3048000" cy="461665"/>
          </a:xfrm>
          <a:prstGeom prst="rect">
            <a:avLst/>
          </a:prstGeom>
          <a:noFill/>
        </p:spPr>
        <p:txBody>
          <a:bodyPr wrap="square" rtlCol="0">
            <a:spAutoFit/>
          </a:bodyPr>
          <a:lstStyle/>
          <a:p>
            <a:r>
              <a:rPr lang="en-US" sz="2400" dirty="0" smtClean="0"/>
              <a:t>HCI and Big Picture</a:t>
            </a:r>
            <a:endParaRPr lang="en-US" sz="2400" dirty="0"/>
          </a:p>
        </p:txBody>
      </p:sp>
      <p:pic>
        <p:nvPicPr>
          <p:cNvPr id="8" name="The HCI and Big Pict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1788109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descr="j0292982"/>
          <p:cNvPicPr>
            <a:picLocks noChangeAspect="1" noChangeArrowheads="1"/>
          </p:cNvPicPr>
          <p:nvPr/>
        </p:nvPicPr>
        <p:blipFill>
          <a:blip r:embed="rId2"/>
          <a:srcRect/>
          <a:stretch>
            <a:fillRect/>
          </a:stretch>
        </p:blipFill>
        <p:spPr bwMode="auto">
          <a:xfrm>
            <a:off x="1219200" y="3181350"/>
            <a:ext cx="1843088" cy="1819275"/>
          </a:xfrm>
          <a:prstGeom prst="rect">
            <a:avLst/>
          </a:prstGeom>
          <a:solidFill>
            <a:srgbClr val="FFFFFF"/>
          </a:solidFill>
          <a:ln w="9525">
            <a:noFill/>
            <a:miter lim="800000"/>
            <a:headEnd/>
            <a:tailEnd/>
          </a:ln>
        </p:spPr>
      </p:pic>
      <p:sp>
        <p:nvSpPr>
          <p:cNvPr id="269315" name="Rectangle 3"/>
          <p:cNvSpPr>
            <a:spLocks noGrp="1" noChangeArrowheads="1"/>
          </p:cNvSpPr>
          <p:nvPr>
            <p:ph type="title"/>
          </p:nvPr>
        </p:nvSpPr>
        <p:spPr>
          <a:xfrm>
            <a:off x="533400" y="1524000"/>
            <a:ext cx="8229600" cy="579438"/>
          </a:xfrm>
        </p:spPr>
        <p:txBody>
          <a:bodyPr>
            <a:normAutofit fontScale="90000"/>
          </a:bodyPr>
          <a:lstStyle/>
          <a:p>
            <a:r>
              <a:rPr lang="en-US" dirty="0"/>
              <a:t>Human-Computer Interaction</a:t>
            </a:r>
          </a:p>
        </p:txBody>
      </p:sp>
      <p:grpSp>
        <p:nvGrpSpPr>
          <p:cNvPr id="2" name="Group 4"/>
          <p:cNvGrpSpPr>
            <a:grpSpLocks/>
          </p:cNvGrpSpPr>
          <p:nvPr/>
        </p:nvGrpSpPr>
        <p:grpSpPr bwMode="auto">
          <a:xfrm>
            <a:off x="6324600" y="2568575"/>
            <a:ext cx="1371600" cy="2514600"/>
            <a:chOff x="3552" y="1248"/>
            <a:chExt cx="864" cy="1584"/>
          </a:xfrm>
        </p:grpSpPr>
        <p:sp>
          <p:nvSpPr>
            <p:cNvPr id="269317" name="Oval 5"/>
            <p:cNvSpPr>
              <a:spLocks noChangeArrowheads="1"/>
            </p:cNvSpPr>
            <p:nvPr/>
          </p:nvSpPr>
          <p:spPr bwMode="blackWhite">
            <a:xfrm>
              <a:off x="3696" y="1248"/>
              <a:ext cx="576" cy="576"/>
            </a:xfrm>
            <a:prstGeom prst="ellipse">
              <a:avLst/>
            </a:prstGeom>
            <a:noFill/>
            <a:ln w="9525">
              <a:solidFill>
                <a:schemeClr val="tx1"/>
              </a:solidFill>
              <a:round/>
              <a:headEnd/>
              <a:tailEnd/>
            </a:ln>
            <a:effectLst/>
          </p:spPr>
          <p:txBody>
            <a:bodyPr wrap="none" anchor="ctr"/>
            <a:lstStyle/>
            <a:p>
              <a:endParaRPr lang="en-US"/>
            </a:p>
          </p:txBody>
        </p:sp>
        <p:sp>
          <p:nvSpPr>
            <p:cNvPr id="269318" name="Line 6"/>
            <p:cNvSpPr>
              <a:spLocks noChangeShapeType="1"/>
            </p:cNvSpPr>
            <p:nvPr/>
          </p:nvSpPr>
          <p:spPr bwMode="blackWhite">
            <a:xfrm>
              <a:off x="3984" y="1824"/>
              <a:ext cx="0" cy="576"/>
            </a:xfrm>
            <a:prstGeom prst="line">
              <a:avLst/>
            </a:prstGeom>
            <a:noFill/>
            <a:ln w="9525">
              <a:solidFill>
                <a:schemeClr val="tx1"/>
              </a:solidFill>
              <a:round/>
              <a:headEnd/>
              <a:tailEnd/>
            </a:ln>
            <a:effectLst/>
          </p:spPr>
          <p:txBody>
            <a:bodyPr wrap="none" anchor="ctr"/>
            <a:lstStyle/>
            <a:p>
              <a:endParaRPr lang="en-US"/>
            </a:p>
          </p:txBody>
        </p:sp>
        <p:sp>
          <p:nvSpPr>
            <p:cNvPr id="269319" name="Line 7"/>
            <p:cNvSpPr>
              <a:spLocks noChangeShapeType="1"/>
            </p:cNvSpPr>
            <p:nvPr/>
          </p:nvSpPr>
          <p:spPr bwMode="blackWhite">
            <a:xfrm flipH="1">
              <a:off x="3552" y="2400"/>
              <a:ext cx="432" cy="432"/>
            </a:xfrm>
            <a:prstGeom prst="line">
              <a:avLst/>
            </a:prstGeom>
            <a:noFill/>
            <a:ln w="9525">
              <a:solidFill>
                <a:schemeClr val="tx1"/>
              </a:solidFill>
              <a:round/>
              <a:headEnd/>
              <a:tailEnd/>
            </a:ln>
            <a:effectLst/>
          </p:spPr>
          <p:txBody>
            <a:bodyPr wrap="none" anchor="ctr"/>
            <a:lstStyle/>
            <a:p>
              <a:endParaRPr lang="en-US"/>
            </a:p>
          </p:txBody>
        </p:sp>
        <p:sp>
          <p:nvSpPr>
            <p:cNvPr id="269320" name="Line 8"/>
            <p:cNvSpPr>
              <a:spLocks noChangeShapeType="1"/>
            </p:cNvSpPr>
            <p:nvPr/>
          </p:nvSpPr>
          <p:spPr bwMode="blackWhite">
            <a:xfrm>
              <a:off x="3984" y="2400"/>
              <a:ext cx="432" cy="432"/>
            </a:xfrm>
            <a:prstGeom prst="line">
              <a:avLst/>
            </a:prstGeom>
            <a:noFill/>
            <a:ln w="9525">
              <a:solidFill>
                <a:schemeClr val="tx1"/>
              </a:solidFill>
              <a:round/>
              <a:headEnd/>
              <a:tailEnd/>
            </a:ln>
            <a:effectLst/>
          </p:spPr>
          <p:txBody>
            <a:bodyPr wrap="none" anchor="ctr"/>
            <a:lstStyle/>
            <a:p>
              <a:endParaRPr lang="en-US"/>
            </a:p>
          </p:txBody>
        </p:sp>
        <p:sp>
          <p:nvSpPr>
            <p:cNvPr id="269321" name="Line 9"/>
            <p:cNvSpPr>
              <a:spLocks noChangeShapeType="1"/>
            </p:cNvSpPr>
            <p:nvPr/>
          </p:nvSpPr>
          <p:spPr bwMode="blackWhite">
            <a:xfrm>
              <a:off x="3552" y="2064"/>
              <a:ext cx="816" cy="0"/>
            </a:xfrm>
            <a:prstGeom prst="line">
              <a:avLst/>
            </a:prstGeom>
            <a:noFill/>
            <a:ln w="9525">
              <a:solidFill>
                <a:schemeClr val="tx1"/>
              </a:solidFill>
              <a:round/>
              <a:headEnd/>
              <a:tailEnd/>
            </a:ln>
            <a:effectLst/>
          </p:spPr>
          <p:txBody>
            <a:bodyPr wrap="none" anchor="ctr"/>
            <a:lstStyle/>
            <a:p>
              <a:endParaRPr lang="en-US"/>
            </a:p>
          </p:txBody>
        </p:sp>
      </p:grpSp>
      <p:sp>
        <p:nvSpPr>
          <p:cNvPr id="269322" name="Line 10"/>
          <p:cNvSpPr>
            <a:spLocks noChangeShapeType="1"/>
          </p:cNvSpPr>
          <p:nvPr/>
        </p:nvSpPr>
        <p:spPr bwMode="blackWhite">
          <a:xfrm>
            <a:off x="3505200" y="3863975"/>
            <a:ext cx="2438400" cy="0"/>
          </a:xfrm>
          <a:prstGeom prst="line">
            <a:avLst/>
          </a:prstGeom>
          <a:noFill/>
          <a:ln w="9525">
            <a:solidFill>
              <a:schemeClr val="tx1"/>
            </a:solidFill>
            <a:round/>
            <a:headEnd type="triangle" w="med" len="med"/>
            <a:tailEnd type="triangle" w="med" len="med"/>
          </a:ln>
          <a:effectLst/>
        </p:spPr>
        <p:txBody>
          <a:bodyPr wrap="none" anchor="ctr"/>
          <a:lstStyle/>
          <a:p>
            <a:endParaRPr lang="en-US"/>
          </a:p>
        </p:txBody>
      </p:sp>
      <p:sp>
        <p:nvSpPr>
          <p:cNvPr id="269323" name="Text Box 11"/>
          <p:cNvSpPr txBox="1">
            <a:spLocks noChangeArrowheads="1"/>
          </p:cNvSpPr>
          <p:nvPr/>
        </p:nvSpPr>
        <p:spPr bwMode="blackWhite">
          <a:xfrm>
            <a:off x="6553200" y="5272088"/>
            <a:ext cx="920750" cy="366712"/>
          </a:xfrm>
          <a:prstGeom prst="rect">
            <a:avLst/>
          </a:prstGeom>
          <a:noFill/>
          <a:ln w="9525">
            <a:noFill/>
            <a:miter lim="800000"/>
            <a:headEnd/>
            <a:tailEnd/>
          </a:ln>
          <a:effectLst/>
        </p:spPr>
        <p:txBody>
          <a:bodyPr wrap="none">
            <a:spAutoFit/>
          </a:bodyPr>
          <a:lstStyle/>
          <a:p>
            <a:r>
              <a:rPr lang="en-US" sz="1800" b="0"/>
              <a:t>Human</a:t>
            </a:r>
          </a:p>
        </p:txBody>
      </p:sp>
      <p:sp>
        <p:nvSpPr>
          <p:cNvPr id="269324" name="Text Box 12"/>
          <p:cNvSpPr txBox="1">
            <a:spLocks noChangeArrowheads="1"/>
          </p:cNvSpPr>
          <p:nvPr/>
        </p:nvSpPr>
        <p:spPr bwMode="blackWhite">
          <a:xfrm>
            <a:off x="1600200" y="5235575"/>
            <a:ext cx="1187450" cy="366713"/>
          </a:xfrm>
          <a:prstGeom prst="rect">
            <a:avLst/>
          </a:prstGeom>
          <a:noFill/>
          <a:ln w="9525">
            <a:noFill/>
            <a:miter lim="800000"/>
            <a:headEnd/>
            <a:tailEnd/>
          </a:ln>
          <a:effectLst/>
        </p:spPr>
        <p:txBody>
          <a:bodyPr wrap="none">
            <a:spAutoFit/>
          </a:bodyPr>
          <a:lstStyle/>
          <a:p>
            <a:r>
              <a:rPr lang="en-US" sz="1800" b="0"/>
              <a:t>Computer</a:t>
            </a:r>
          </a:p>
        </p:txBody>
      </p:sp>
      <p:sp>
        <p:nvSpPr>
          <p:cNvPr id="269325" name="Text Box 13"/>
          <p:cNvSpPr txBox="1">
            <a:spLocks noChangeArrowheads="1"/>
          </p:cNvSpPr>
          <p:nvPr/>
        </p:nvSpPr>
        <p:spPr bwMode="blackWhite">
          <a:xfrm>
            <a:off x="4083050" y="4030663"/>
            <a:ext cx="1250950" cy="366712"/>
          </a:xfrm>
          <a:prstGeom prst="rect">
            <a:avLst/>
          </a:prstGeom>
          <a:noFill/>
          <a:ln w="9525">
            <a:noFill/>
            <a:miter lim="800000"/>
            <a:headEnd/>
            <a:tailEnd/>
          </a:ln>
          <a:effectLst/>
        </p:spPr>
        <p:txBody>
          <a:bodyPr wrap="none">
            <a:spAutoFit/>
          </a:bodyPr>
          <a:lstStyle/>
          <a:p>
            <a:r>
              <a:rPr lang="en-US" sz="1800" b="0"/>
              <a:t>Interaction</a:t>
            </a:r>
          </a:p>
        </p:txBody>
      </p:sp>
      <p:sp>
        <p:nvSpPr>
          <p:cNvPr id="269326" name="Text Box 14"/>
          <p:cNvSpPr txBox="1">
            <a:spLocks noChangeArrowheads="1"/>
          </p:cNvSpPr>
          <p:nvPr/>
        </p:nvSpPr>
        <p:spPr bwMode="blackWhite">
          <a:xfrm>
            <a:off x="6019800" y="2057400"/>
            <a:ext cx="1702710" cy="369332"/>
          </a:xfrm>
          <a:prstGeom prst="rect">
            <a:avLst/>
          </a:prstGeom>
          <a:noFill/>
          <a:ln w="9525">
            <a:noFill/>
            <a:miter lim="800000"/>
            <a:headEnd/>
            <a:tailEnd/>
          </a:ln>
          <a:effectLst/>
        </p:spPr>
        <p:txBody>
          <a:bodyPr wrap="none">
            <a:spAutoFit/>
          </a:bodyPr>
          <a:lstStyle/>
          <a:p>
            <a:r>
              <a:rPr lang="en-US" sz="1800" dirty="0">
                <a:solidFill>
                  <a:srgbClr val="0070C0"/>
                </a:solidFill>
              </a:rPr>
              <a:t>User Experience</a:t>
            </a:r>
          </a:p>
        </p:txBody>
      </p:sp>
      <p:sp>
        <p:nvSpPr>
          <p:cNvPr id="269327" name="Text Box 15"/>
          <p:cNvSpPr txBox="1">
            <a:spLocks noChangeArrowheads="1"/>
          </p:cNvSpPr>
          <p:nvPr/>
        </p:nvSpPr>
        <p:spPr bwMode="blackWhite">
          <a:xfrm>
            <a:off x="1752600" y="2286000"/>
            <a:ext cx="994183" cy="369332"/>
          </a:xfrm>
          <a:prstGeom prst="rect">
            <a:avLst/>
          </a:prstGeom>
          <a:noFill/>
          <a:ln w="9525">
            <a:noFill/>
            <a:miter lim="800000"/>
            <a:headEnd/>
            <a:tailEnd/>
          </a:ln>
          <a:effectLst/>
        </p:spPr>
        <p:txBody>
          <a:bodyPr wrap="none">
            <a:spAutoFit/>
          </a:bodyPr>
          <a:lstStyle/>
          <a:p>
            <a:r>
              <a:rPr lang="en-US" sz="1800" dirty="0">
                <a:solidFill>
                  <a:srgbClr val="0070C0"/>
                </a:solidFill>
              </a:rPr>
              <a:t>Usability</a:t>
            </a:r>
          </a:p>
        </p:txBody>
      </p:sp>
      <p:sp>
        <p:nvSpPr>
          <p:cNvPr id="269329" name="Text Box 17"/>
          <p:cNvSpPr txBox="1">
            <a:spLocks noChangeArrowheads="1"/>
          </p:cNvSpPr>
          <p:nvPr/>
        </p:nvSpPr>
        <p:spPr bwMode="blackWhite">
          <a:xfrm>
            <a:off x="228600" y="3352800"/>
            <a:ext cx="1136650" cy="366713"/>
          </a:xfrm>
          <a:prstGeom prst="rect">
            <a:avLst/>
          </a:prstGeom>
          <a:noFill/>
          <a:ln w="9525">
            <a:noFill/>
            <a:miter lim="800000"/>
            <a:headEnd/>
            <a:tailEnd/>
          </a:ln>
          <a:effectLst/>
        </p:spPr>
        <p:txBody>
          <a:bodyPr wrap="none">
            <a:spAutoFit/>
          </a:bodyPr>
          <a:lstStyle/>
          <a:p>
            <a:r>
              <a:rPr lang="en-US" sz="1800"/>
              <a:t>Interface</a:t>
            </a:r>
          </a:p>
        </p:txBody>
      </p:sp>
      <p:grpSp>
        <p:nvGrpSpPr>
          <p:cNvPr id="17" name="Group 4"/>
          <p:cNvGrpSpPr>
            <a:grpSpLocks/>
          </p:cNvGrpSpPr>
          <p:nvPr/>
        </p:nvGrpSpPr>
        <p:grpSpPr bwMode="auto">
          <a:xfrm>
            <a:off x="0" y="0"/>
            <a:ext cx="9144000" cy="6858000"/>
            <a:chOff x="0" y="0"/>
            <a:chExt cx="5760" cy="4320"/>
          </a:xfrm>
        </p:grpSpPr>
        <p:sp>
          <p:nvSpPr>
            <p:cNvPr id="18"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19"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20" name="Picture 9"/>
            <p:cNvPicPr>
              <a:picLocks noChangeAspect="1" noChangeArrowheads="1"/>
            </p:cNvPicPr>
            <p:nvPr/>
          </p:nvPicPr>
          <p:blipFill>
            <a:blip r:embed="rId3"/>
            <a:srcRect/>
            <a:stretch>
              <a:fillRect/>
            </a:stretch>
          </p:blipFill>
          <p:spPr bwMode="auto">
            <a:xfrm>
              <a:off x="0" y="0"/>
              <a:ext cx="672" cy="672"/>
            </a:xfrm>
            <a:prstGeom prst="rect">
              <a:avLst/>
            </a:prstGeom>
            <a:noFill/>
            <a:ln w="9525">
              <a:noFill/>
              <a:miter lim="800000"/>
              <a:headEnd/>
              <a:tailEnd/>
            </a:ln>
            <a:effectLst/>
          </p:spPr>
        </p:pic>
        <p:pic>
          <p:nvPicPr>
            <p:cNvPr id="21" name="Picture 10"/>
            <p:cNvPicPr>
              <a:picLocks noChangeAspect="1" noChangeArrowheads="1"/>
            </p:cNvPicPr>
            <p:nvPr/>
          </p:nvPicPr>
          <p:blipFill>
            <a:blip r:embed="rId4"/>
            <a:srcRect/>
            <a:stretch>
              <a:fillRect/>
            </a:stretch>
          </p:blipFill>
          <p:spPr bwMode="auto">
            <a:xfrm>
              <a:off x="4480" y="0"/>
              <a:ext cx="176" cy="672"/>
            </a:xfrm>
            <a:prstGeom prst="rect">
              <a:avLst/>
            </a:prstGeom>
            <a:noFill/>
            <a:ln w="9525">
              <a:noFill/>
              <a:miter lim="800000"/>
              <a:headEnd/>
              <a:tailEnd/>
            </a:ln>
            <a:effectLst/>
          </p:spPr>
        </p:pic>
        <p:pic>
          <p:nvPicPr>
            <p:cNvPr id="22" name="Picture 11"/>
            <p:cNvPicPr>
              <a:picLocks noChangeAspect="1" noChangeArrowheads="1"/>
            </p:cNvPicPr>
            <p:nvPr/>
          </p:nvPicPr>
          <p:blipFill>
            <a:blip r:embed="rId4"/>
            <a:srcRect/>
            <a:stretch>
              <a:fillRect/>
            </a:stretch>
          </p:blipFill>
          <p:spPr bwMode="auto">
            <a:xfrm>
              <a:off x="5584" y="0"/>
              <a:ext cx="176" cy="672"/>
            </a:xfrm>
            <a:prstGeom prst="rect">
              <a:avLst/>
            </a:prstGeom>
            <a:noFill/>
            <a:ln w="9525">
              <a:noFill/>
              <a:miter lim="800000"/>
              <a:headEnd/>
              <a:tailEnd/>
            </a:ln>
            <a:effectLst/>
          </p:spPr>
        </p:pic>
      </p:grpSp>
      <p:sp>
        <p:nvSpPr>
          <p:cNvPr id="23" name="TextBox 22"/>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533400" y="1447800"/>
            <a:ext cx="8229600" cy="838200"/>
          </a:xfrm>
        </p:spPr>
        <p:txBody>
          <a:bodyPr/>
          <a:lstStyle/>
          <a:p>
            <a:r>
              <a:rPr lang="en-US" dirty="0"/>
              <a:t>The Shopping Analogy</a:t>
            </a:r>
          </a:p>
        </p:txBody>
      </p:sp>
      <p:sp>
        <p:nvSpPr>
          <p:cNvPr id="270339" name="Rectangle 3"/>
          <p:cNvSpPr>
            <a:spLocks noGrp="1" noChangeArrowheads="1"/>
          </p:cNvSpPr>
          <p:nvPr>
            <p:ph type="body" idx="1"/>
          </p:nvPr>
        </p:nvSpPr>
        <p:spPr>
          <a:xfrm>
            <a:off x="381000" y="2286000"/>
            <a:ext cx="8229600" cy="4068763"/>
          </a:xfrm>
        </p:spPr>
        <p:txBody>
          <a:bodyPr/>
          <a:lstStyle/>
          <a:p>
            <a:r>
              <a:rPr lang="en-US" dirty="0"/>
              <a:t>Types of experiences</a:t>
            </a:r>
          </a:p>
          <a:p>
            <a:pPr lvl="1"/>
            <a:r>
              <a:rPr lang="en-US" dirty="0"/>
              <a:t>Good or Bad</a:t>
            </a:r>
          </a:p>
          <a:p>
            <a:endParaRPr lang="en-US" dirty="0"/>
          </a:p>
          <a:p>
            <a:r>
              <a:rPr lang="en-US" dirty="0"/>
              <a:t>Every user is unique</a:t>
            </a:r>
          </a:p>
          <a:p>
            <a:pPr lvl="1"/>
            <a:r>
              <a:rPr lang="en-US" dirty="0"/>
              <a:t>Experiences are unique</a:t>
            </a:r>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3"/>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4"/>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4"/>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381000" y="838200"/>
            <a:ext cx="8229600" cy="1143000"/>
          </a:xfrm>
        </p:spPr>
        <p:txBody>
          <a:bodyPr/>
          <a:lstStyle/>
          <a:p>
            <a:r>
              <a:rPr lang="en-US" dirty="0"/>
              <a:t>User Experience – A Definition</a:t>
            </a:r>
          </a:p>
        </p:txBody>
      </p:sp>
      <p:sp>
        <p:nvSpPr>
          <p:cNvPr id="274435" name="Rectangle 3"/>
          <p:cNvSpPr>
            <a:spLocks noGrp="1" noChangeArrowheads="1"/>
          </p:cNvSpPr>
          <p:nvPr>
            <p:ph type="body" idx="1"/>
          </p:nvPr>
        </p:nvSpPr>
        <p:spPr>
          <a:xfrm>
            <a:off x="457200" y="2057400"/>
            <a:ext cx="8229600" cy="4068763"/>
          </a:xfrm>
        </p:spPr>
        <p:txBody>
          <a:bodyPr/>
          <a:lstStyle/>
          <a:p>
            <a:r>
              <a:rPr lang="en-US" dirty="0"/>
              <a:t>The user experience is the holistic combination of everything that the user</a:t>
            </a:r>
          </a:p>
          <a:p>
            <a:pPr lvl="1"/>
            <a:r>
              <a:rPr lang="en-US" dirty="0"/>
              <a:t>Sees</a:t>
            </a:r>
          </a:p>
          <a:p>
            <a:pPr lvl="1"/>
            <a:r>
              <a:rPr lang="en-US" dirty="0"/>
              <a:t>Touches</a:t>
            </a:r>
          </a:p>
          <a:p>
            <a:pPr lvl="1"/>
            <a:r>
              <a:rPr lang="en-US" dirty="0"/>
              <a:t>Feels</a:t>
            </a:r>
          </a:p>
          <a:p>
            <a:pPr lvl="1"/>
            <a:r>
              <a:rPr lang="en-US" dirty="0"/>
              <a:t>Interacts with</a:t>
            </a:r>
          </a:p>
          <a:p>
            <a:endParaRPr lang="en-US" dirty="0"/>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457200" y="1143000"/>
            <a:ext cx="8229600" cy="808038"/>
          </a:xfrm>
        </p:spPr>
        <p:txBody>
          <a:bodyPr/>
          <a:lstStyle/>
          <a:p>
            <a:r>
              <a:rPr lang="en-US" dirty="0"/>
              <a:t>Good and Bad Experiences</a:t>
            </a:r>
          </a:p>
        </p:txBody>
      </p:sp>
      <p:sp>
        <p:nvSpPr>
          <p:cNvPr id="277507" name="Rectangle 3"/>
          <p:cNvSpPr>
            <a:spLocks noGrp="1" noChangeArrowheads="1"/>
          </p:cNvSpPr>
          <p:nvPr>
            <p:ph type="body" idx="1"/>
          </p:nvPr>
        </p:nvSpPr>
        <p:spPr>
          <a:xfrm>
            <a:off x="457200" y="1981200"/>
            <a:ext cx="8229600" cy="4144963"/>
          </a:xfrm>
        </p:spPr>
        <p:txBody>
          <a:bodyPr>
            <a:normAutofit fontScale="92500" lnSpcReduction="20000"/>
          </a:bodyPr>
          <a:lstStyle/>
          <a:p>
            <a:pPr>
              <a:buFontTx/>
              <a:buNone/>
            </a:pPr>
            <a:endParaRPr lang="en-US" dirty="0"/>
          </a:p>
          <a:p>
            <a:pPr>
              <a:buFontTx/>
              <a:buNone/>
            </a:pPr>
            <a:r>
              <a:rPr lang="en-US" dirty="0"/>
              <a:t>Good experience</a:t>
            </a:r>
          </a:p>
          <a:p>
            <a:pPr>
              <a:buFontTx/>
              <a:buNone/>
            </a:pPr>
            <a:endParaRPr lang="en-US" dirty="0"/>
          </a:p>
          <a:p>
            <a:pPr>
              <a:buFontTx/>
              <a:buNone/>
            </a:pPr>
            <a:endParaRPr lang="en-US" dirty="0"/>
          </a:p>
          <a:p>
            <a:pPr>
              <a:buFontTx/>
              <a:buNone/>
            </a:pPr>
            <a:endParaRPr lang="en-US" dirty="0"/>
          </a:p>
          <a:p>
            <a:pPr>
              <a:buFontTx/>
              <a:buNone/>
            </a:pPr>
            <a:endParaRPr lang="en-US" dirty="0"/>
          </a:p>
          <a:p>
            <a:pPr>
              <a:buFontTx/>
              <a:buNone/>
            </a:pPr>
            <a:endParaRPr lang="en-US" dirty="0"/>
          </a:p>
          <a:p>
            <a:pPr>
              <a:buFontTx/>
              <a:buNone/>
            </a:pPr>
            <a:r>
              <a:rPr lang="en-US" dirty="0"/>
              <a:t>Bad experience</a:t>
            </a:r>
          </a:p>
          <a:p>
            <a:pPr>
              <a:buFontTx/>
              <a:buNone/>
            </a:pPr>
            <a:r>
              <a:rPr lang="en-US" dirty="0"/>
              <a:t> </a:t>
            </a:r>
          </a:p>
        </p:txBody>
      </p:sp>
      <p:sp>
        <p:nvSpPr>
          <p:cNvPr id="277508" name="AutoShape 4"/>
          <p:cNvSpPr>
            <a:spLocks noChangeArrowheads="1"/>
          </p:cNvSpPr>
          <p:nvPr/>
        </p:nvSpPr>
        <p:spPr bwMode="auto">
          <a:xfrm>
            <a:off x="5029200" y="2606675"/>
            <a:ext cx="762000" cy="228600"/>
          </a:xfrm>
          <a:prstGeom prst="rightArrow">
            <a:avLst>
              <a:gd name="adj1" fmla="val 50000"/>
              <a:gd name="adj2" fmla="val 83333"/>
            </a:avLst>
          </a:prstGeom>
          <a:solidFill>
            <a:srgbClr val="99CC00"/>
          </a:solidFill>
          <a:ln w="9525">
            <a:solidFill>
              <a:schemeClr val="tx1"/>
            </a:solidFill>
            <a:miter lim="800000"/>
            <a:headEnd/>
            <a:tailEnd/>
          </a:ln>
          <a:effectLst/>
        </p:spPr>
        <p:txBody>
          <a:bodyPr wrap="none" anchor="ctr"/>
          <a:lstStyle/>
          <a:p>
            <a:endParaRPr lang="en-US"/>
          </a:p>
        </p:txBody>
      </p:sp>
      <p:sp>
        <p:nvSpPr>
          <p:cNvPr id="277509" name="AutoShape 5"/>
          <p:cNvSpPr>
            <a:spLocks noChangeArrowheads="1"/>
          </p:cNvSpPr>
          <p:nvPr/>
        </p:nvSpPr>
        <p:spPr bwMode="auto">
          <a:xfrm>
            <a:off x="5029200" y="5257800"/>
            <a:ext cx="762000" cy="228600"/>
          </a:xfrm>
          <a:prstGeom prst="rightArrow">
            <a:avLst>
              <a:gd name="adj1" fmla="val 50000"/>
              <a:gd name="adj2" fmla="val 83333"/>
            </a:avLst>
          </a:prstGeom>
          <a:solidFill>
            <a:srgbClr val="FF7C80"/>
          </a:solidFill>
          <a:ln w="9525">
            <a:solidFill>
              <a:schemeClr val="tx1"/>
            </a:solidFill>
            <a:miter lim="800000"/>
            <a:headEnd/>
            <a:tailEnd/>
          </a:ln>
          <a:effectLst/>
        </p:spPr>
        <p:txBody>
          <a:bodyPr wrap="none" anchor="ctr"/>
          <a:lstStyle/>
          <a:p>
            <a:endParaRPr lang="en-US"/>
          </a:p>
        </p:txBody>
      </p:sp>
      <p:sp>
        <p:nvSpPr>
          <p:cNvPr id="277510" name="Text Box 6"/>
          <p:cNvSpPr txBox="1">
            <a:spLocks noChangeArrowheads="1"/>
          </p:cNvSpPr>
          <p:nvPr/>
        </p:nvSpPr>
        <p:spPr bwMode="auto">
          <a:xfrm>
            <a:off x="6400800" y="4832350"/>
            <a:ext cx="1789113" cy="1187450"/>
          </a:xfrm>
          <a:prstGeom prst="rect">
            <a:avLst/>
          </a:prstGeom>
          <a:solidFill>
            <a:srgbClr val="FF7C80"/>
          </a:solidFill>
          <a:ln w="9525">
            <a:noFill/>
            <a:miter lim="800000"/>
            <a:headEnd/>
            <a:tailEnd/>
          </a:ln>
          <a:effectLst/>
        </p:spPr>
        <p:txBody>
          <a:bodyPr wrap="none">
            <a:spAutoFit/>
          </a:bodyPr>
          <a:lstStyle/>
          <a:p>
            <a:pPr algn="l"/>
            <a:r>
              <a:rPr lang="en-US" sz="2400" b="0" dirty="0">
                <a:latin typeface="Tahoma" charset="0"/>
              </a:rPr>
              <a:t>Frustration</a:t>
            </a:r>
          </a:p>
          <a:p>
            <a:pPr algn="l"/>
            <a:r>
              <a:rPr lang="en-US" sz="2400" b="0" dirty="0">
                <a:latin typeface="Tahoma" charset="0"/>
              </a:rPr>
              <a:t>Resentment</a:t>
            </a:r>
          </a:p>
          <a:p>
            <a:pPr algn="l"/>
            <a:r>
              <a:rPr lang="en-US" sz="2400" b="0" dirty="0">
                <a:latin typeface="Tahoma" charset="0"/>
              </a:rPr>
              <a:t>Anger</a:t>
            </a:r>
          </a:p>
        </p:txBody>
      </p:sp>
      <p:sp>
        <p:nvSpPr>
          <p:cNvPr id="277511" name="Text Box 7"/>
          <p:cNvSpPr txBox="1">
            <a:spLocks noChangeArrowheads="1"/>
          </p:cNvSpPr>
          <p:nvPr/>
        </p:nvSpPr>
        <p:spPr bwMode="auto">
          <a:xfrm>
            <a:off x="6400800" y="2012950"/>
            <a:ext cx="1727200" cy="1187450"/>
          </a:xfrm>
          <a:prstGeom prst="rect">
            <a:avLst/>
          </a:prstGeom>
          <a:solidFill>
            <a:srgbClr val="99CC00"/>
          </a:solidFill>
          <a:ln w="9525">
            <a:noFill/>
            <a:miter lim="800000"/>
            <a:headEnd/>
            <a:tailEnd/>
          </a:ln>
          <a:effectLst/>
        </p:spPr>
        <p:txBody>
          <a:bodyPr wrap="none">
            <a:spAutoFit/>
          </a:bodyPr>
          <a:lstStyle/>
          <a:p>
            <a:pPr algn="l"/>
            <a:r>
              <a:rPr lang="en-US" sz="2400" b="0">
                <a:latin typeface="Tahoma" charset="0"/>
              </a:rPr>
              <a:t>Satisfaction</a:t>
            </a:r>
          </a:p>
          <a:p>
            <a:pPr algn="l"/>
            <a:r>
              <a:rPr lang="en-US" sz="2400" b="0">
                <a:latin typeface="Tahoma" charset="0"/>
              </a:rPr>
              <a:t>Happiness</a:t>
            </a:r>
          </a:p>
          <a:p>
            <a:pPr algn="l"/>
            <a:r>
              <a:rPr lang="en-US" sz="2400" b="0">
                <a:latin typeface="Tahoma" charset="0"/>
              </a:rPr>
              <a:t>Elation</a:t>
            </a:r>
          </a:p>
        </p:txBody>
      </p:sp>
      <p:grpSp>
        <p:nvGrpSpPr>
          <p:cNvPr id="8" name="Group 4"/>
          <p:cNvGrpSpPr>
            <a:grpSpLocks/>
          </p:cNvGrpSpPr>
          <p:nvPr/>
        </p:nvGrpSpPr>
        <p:grpSpPr bwMode="auto">
          <a:xfrm>
            <a:off x="0" y="0"/>
            <a:ext cx="9144000" cy="6858000"/>
            <a:chOff x="0" y="0"/>
            <a:chExt cx="5760" cy="4320"/>
          </a:xfrm>
        </p:grpSpPr>
        <p:sp>
          <p:nvSpPr>
            <p:cNvPr id="9"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10"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11" name="Picture 9"/>
            <p:cNvPicPr>
              <a:picLocks noChangeAspect="1" noChangeArrowheads="1"/>
            </p:cNvPicPr>
            <p:nvPr/>
          </p:nvPicPr>
          <p:blipFill>
            <a:blip r:embed="rId3"/>
            <a:srcRect/>
            <a:stretch>
              <a:fillRect/>
            </a:stretch>
          </p:blipFill>
          <p:spPr bwMode="auto">
            <a:xfrm>
              <a:off x="0" y="0"/>
              <a:ext cx="672" cy="672"/>
            </a:xfrm>
            <a:prstGeom prst="rect">
              <a:avLst/>
            </a:prstGeom>
            <a:noFill/>
            <a:ln w="9525">
              <a:noFill/>
              <a:miter lim="800000"/>
              <a:headEnd/>
              <a:tailEnd/>
            </a:ln>
            <a:effectLst/>
          </p:spPr>
        </p:pic>
        <p:pic>
          <p:nvPicPr>
            <p:cNvPr id="12" name="Picture 10"/>
            <p:cNvPicPr>
              <a:picLocks noChangeAspect="1" noChangeArrowheads="1"/>
            </p:cNvPicPr>
            <p:nvPr/>
          </p:nvPicPr>
          <p:blipFill>
            <a:blip r:embed="rId4"/>
            <a:srcRect/>
            <a:stretch>
              <a:fillRect/>
            </a:stretch>
          </p:blipFill>
          <p:spPr bwMode="auto">
            <a:xfrm>
              <a:off x="4480" y="0"/>
              <a:ext cx="176" cy="672"/>
            </a:xfrm>
            <a:prstGeom prst="rect">
              <a:avLst/>
            </a:prstGeom>
            <a:noFill/>
            <a:ln w="9525">
              <a:noFill/>
              <a:miter lim="800000"/>
              <a:headEnd/>
              <a:tailEnd/>
            </a:ln>
            <a:effectLst/>
          </p:spPr>
        </p:pic>
        <p:pic>
          <p:nvPicPr>
            <p:cNvPr id="13" name="Picture 11"/>
            <p:cNvPicPr>
              <a:picLocks noChangeAspect="1" noChangeArrowheads="1"/>
            </p:cNvPicPr>
            <p:nvPr/>
          </p:nvPicPr>
          <p:blipFill>
            <a:blip r:embed="rId4"/>
            <a:srcRect/>
            <a:stretch>
              <a:fillRect/>
            </a:stretch>
          </p:blipFill>
          <p:spPr bwMode="auto">
            <a:xfrm>
              <a:off x="5584" y="0"/>
              <a:ext cx="176" cy="672"/>
            </a:xfrm>
            <a:prstGeom prst="rect">
              <a:avLst/>
            </a:prstGeom>
            <a:noFill/>
            <a:ln w="9525">
              <a:noFill/>
              <a:miter lim="800000"/>
              <a:headEnd/>
              <a:tailEnd/>
            </a:ln>
            <a:effectLst/>
          </p:spPr>
        </p:pic>
      </p:grpSp>
      <p:sp>
        <p:nvSpPr>
          <p:cNvPr id="14" name="TextBox 13"/>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457200" y="1295400"/>
            <a:ext cx="8407400" cy="1447800"/>
          </a:xfrm>
        </p:spPr>
        <p:txBody>
          <a:bodyPr>
            <a:normAutofit/>
          </a:bodyPr>
          <a:lstStyle/>
          <a:p>
            <a:r>
              <a:rPr lang="en-US" dirty="0"/>
              <a:t>Usability - Abstract-level Constituents</a:t>
            </a:r>
          </a:p>
        </p:txBody>
      </p:sp>
      <p:sp>
        <p:nvSpPr>
          <p:cNvPr id="275459" name="Text Box 3"/>
          <p:cNvSpPr txBox="1">
            <a:spLocks noChangeArrowheads="1"/>
          </p:cNvSpPr>
          <p:nvPr/>
        </p:nvSpPr>
        <p:spPr bwMode="auto">
          <a:xfrm>
            <a:off x="3429000" y="2971800"/>
            <a:ext cx="2025650" cy="2532063"/>
          </a:xfrm>
          <a:prstGeom prst="rect">
            <a:avLst/>
          </a:prstGeom>
          <a:noFill/>
          <a:ln w="9525">
            <a:noFill/>
            <a:miter lim="800000"/>
            <a:headEnd/>
            <a:tailEnd/>
          </a:ln>
          <a:effectLst/>
        </p:spPr>
        <p:txBody>
          <a:bodyPr wrap="none">
            <a:spAutoFit/>
          </a:bodyPr>
          <a:lstStyle/>
          <a:p>
            <a:r>
              <a:rPr lang="en-US" sz="2800" b="0" dirty="0">
                <a:latin typeface="Tahoma" charset="0"/>
              </a:rPr>
              <a:t>Ease of Use</a:t>
            </a:r>
          </a:p>
          <a:p>
            <a:r>
              <a:rPr lang="en-US" sz="1800" b="0" dirty="0">
                <a:solidFill>
                  <a:srgbClr val="2ABA42"/>
                </a:solidFill>
                <a:latin typeface="Tahoma" charset="0"/>
              </a:rPr>
              <a:t>(Could I use it?)</a:t>
            </a:r>
          </a:p>
          <a:p>
            <a:endParaRPr lang="en-US" b="0" dirty="0">
              <a:solidFill>
                <a:srgbClr val="46CE16"/>
              </a:solidFill>
              <a:latin typeface="Tahoma" charset="0"/>
            </a:endParaRPr>
          </a:p>
          <a:p>
            <a:r>
              <a:rPr lang="en-US" sz="2800" b="0" dirty="0">
                <a:solidFill>
                  <a:schemeClr val="hlink"/>
                </a:solidFill>
                <a:latin typeface="Tahoma" charset="0"/>
              </a:rPr>
              <a:t>+</a:t>
            </a:r>
          </a:p>
          <a:p>
            <a:endParaRPr lang="en-US" b="0" dirty="0">
              <a:latin typeface="Tahoma" charset="0"/>
            </a:endParaRPr>
          </a:p>
          <a:p>
            <a:r>
              <a:rPr lang="en-US" sz="2800" b="0" dirty="0">
                <a:latin typeface="Tahoma" charset="0"/>
              </a:rPr>
              <a:t>Usefulness</a:t>
            </a:r>
          </a:p>
          <a:p>
            <a:r>
              <a:rPr lang="en-US" sz="1800" b="0" dirty="0">
                <a:solidFill>
                  <a:srgbClr val="2ABA42"/>
                </a:solidFill>
                <a:latin typeface="Tahoma" charset="0"/>
              </a:rPr>
              <a:t>(Would I use it?)</a:t>
            </a:r>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457200" y="1143000"/>
            <a:ext cx="8229600" cy="1143000"/>
          </a:xfrm>
        </p:spPr>
        <p:txBody>
          <a:bodyPr/>
          <a:lstStyle/>
          <a:p>
            <a:r>
              <a:rPr lang="en-US" dirty="0"/>
              <a:t>Usability</a:t>
            </a:r>
          </a:p>
        </p:txBody>
      </p:sp>
      <p:sp>
        <p:nvSpPr>
          <p:cNvPr id="216067" name="Rectangle 3"/>
          <p:cNvSpPr>
            <a:spLocks noGrp="1" noChangeArrowheads="1"/>
          </p:cNvSpPr>
          <p:nvPr>
            <p:ph type="body" idx="1"/>
          </p:nvPr>
        </p:nvSpPr>
        <p:spPr>
          <a:xfrm>
            <a:off x="457200" y="2286000"/>
            <a:ext cx="8229600" cy="3840163"/>
          </a:xfrm>
        </p:spPr>
        <p:txBody>
          <a:bodyPr/>
          <a:lstStyle/>
          <a:p>
            <a:r>
              <a:rPr lang="en-US" dirty="0"/>
              <a:t>Ensuring that </a:t>
            </a:r>
            <a:r>
              <a:rPr lang="en-US" dirty="0">
                <a:solidFill>
                  <a:schemeClr val="tx2">
                    <a:lumMod val="60000"/>
                    <a:lumOff val="40000"/>
                  </a:schemeClr>
                </a:solidFill>
              </a:rPr>
              <a:t>interactive products </a:t>
            </a:r>
            <a:r>
              <a:rPr lang="en-US" dirty="0"/>
              <a:t>are easy </a:t>
            </a:r>
            <a:r>
              <a:rPr lang="en-US" dirty="0" smtClean="0"/>
              <a:t>to </a:t>
            </a:r>
            <a:r>
              <a:rPr lang="en-US" dirty="0"/>
              <a:t>learn, effective to user and enjoyable from the </a:t>
            </a:r>
            <a:r>
              <a:rPr lang="en-US" sz="4800" dirty="0"/>
              <a:t>user’s </a:t>
            </a:r>
            <a:r>
              <a:rPr lang="en-US" sz="4800" dirty="0">
                <a:solidFill>
                  <a:srgbClr val="002060"/>
                </a:solidFill>
              </a:rPr>
              <a:t>perspective</a:t>
            </a:r>
          </a:p>
          <a:p>
            <a:pPr algn="r"/>
            <a:endParaRPr lang="en-US" sz="3600" dirty="0"/>
          </a:p>
        </p:txBody>
      </p:sp>
      <p:grpSp>
        <p:nvGrpSpPr>
          <p:cNvPr id="4" name="Group 4"/>
          <p:cNvGrpSpPr>
            <a:grpSpLocks/>
          </p:cNvGrpSpPr>
          <p:nvPr/>
        </p:nvGrpSpPr>
        <p:grpSpPr bwMode="auto">
          <a:xfrm>
            <a:off x="0" y="0"/>
            <a:ext cx="9144000" cy="1066800"/>
            <a:chOff x="0" y="0"/>
            <a:chExt cx="5760" cy="672"/>
          </a:xfrm>
        </p:grpSpPr>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457200" y="1371600"/>
            <a:ext cx="8229600" cy="762000"/>
          </a:xfrm>
        </p:spPr>
        <p:txBody>
          <a:bodyPr/>
          <a:lstStyle/>
          <a:p>
            <a:r>
              <a:rPr lang="en-US" dirty="0"/>
              <a:t>Perspective ?</a:t>
            </a:r>
          </a:p>
        </p:txBody>
      </p:sp>
      <p:sp>
        <p:nvSpPr>
          <p:cNvPr id="220163" name="Rectangle 3"/>
          <p:cNvSpPr>
            <a:spLocks noGrp="1" noChangeArrowheads="1"/>
          </p:cNvSpPr>
          <p:nvPr>
            <p:ph type="body" sz="half" idx="1"/>
          </p:nvPr>
        </p:nvSpPr>
        <p:spPr>
          <a:xfrm>
            <a:off x="381000" y="2438400"/>
            <a:ext cx="5181600" cy="838200"/>
          </a:xfrm>
        </p:spPr>
        <p:txBody>
          <a:bodyPr>
            <a:noAutofit/>
          </a:bodyPr>
          <a:lstStyle/>
          <a:p>
            <a:pPr>
              <a:lnSpc>
                <a:spcPct val="80000"/>
              </a:lnSpc>
            </a:pPr>
            <a:r>
              <a:rPr lang="en-US" sz="2400" dirty="0"/>
              <a:t>People perceive the same item in different ways</a:t>
            </a:r>
          </a:p>
          <a:p>
            <a:pPr>
              <a:lnSpc>
                <a:spcPct val="80000"/>
              </a:lnSpc>
            </a:pPr>
            <a:endParaRPr lang="en-US" sz="2400" dirty="0"/>
          </a:p>
          <a:p>
            <a:pPr>
              <a:lnSpc>
                <a:spcPct val="80000"/>
              </a:lnSpc>
            </a:pPr>
            <a:r>
              <a:rPr lang="en-US" sz="2400" dirty="0"/>
              <a:t>What do you see in the Image ?</a:t>
            </a:r>
          </a:p>
        </p:txBody>
      </p:sp>
      <p:pic>
        <p:nvPicPr>
          <p:cNvPr id="220164" name="Picture 4"/>
          <p:cNvPicPr>
            <a:picLocks noGrp="1" noChangeAspect="1" noChangeArrowheads="1"/>
          </p:cNvPicPr>
          <p:nvPr>
            <p:ph sz="half" idx="2"/>
          </p:nvPr>
        </p:nvPicPr>
        <p:blipFill>
          <a:blip r:embed="rId2"/>
          <a:srcRect l="30208" t="38844" r="32292" b="8073"/>
          <a:stretch>
            <a:fillRect/>
          </a:stretch>
        </p:blipFill>
        <p:spPr bwMode="blackWhite">
          <a:xfrm>
            <a:off x="5105400" y="2133600"/>
            <a:ext cx="3516313" cy="3733800"/>
          </a:xfrm>
          <a:noFill/>
          <a:ln/>
        </p:spPr>
      </p:pic>
      <p:grpSp>
        <p:nvGrpSpPr>
          <p:cNvPr id="5" name="Group 4"/>
          <p:cNvGrpSpPr>
            <a:grpSpLocks/>
          </p:cNvGrpSpPr>
          <p:nvPr/>
        </p:nvGrpSpPr>
        <p:grpSpPr bwMode="auto">
          <a:xfrm>
            <a:off x="0" y="0"/>
            <a:ext cx="9144000" cy="6858000"/>
            <a:chOff x="0" y="0"/>
            <a:chExt cx="5760" cy="4320"/>
          </a:xfrm>
        </p:grpSpPr>
        <p:sp>
          <p:nvSpPr>
            <p:cNvPr id="6"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7"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8" name="Picture 9"/>
            <p:cNvPicPr>
              <a:picLocks noChangeAspect="1" noChangeArrowheads="1"/>
            </p:cNvPicPr>
            <p:nvPr/>
          </p:nvPicPr>
          <p:blipFill>
            <a:blip r:embed="rId3"/>
            <a:srcRect/>
            <a:stretch>
              <a:fillRect/>
            </a:stretch>
          </p:blipFill>
          <p:spPr bwMode="auto">
            <a:xfrm>
              <a:off x="0" y="0"/>
              <a:ext cx="672" cy="672"/>
            </a:xfrm>
            <a:prstGeom prst="rect">
              <a:avLst/>
            </a:prstGeom>
            <a:noFill/>
            <a:ln w="9525">
              <a:noFill/>
              <a:miter lim="800000"/>
              <a:headEnd/>
              <a:tailEnd/>
            </a:ln>
            <a:effectLst/>
          </p:spPr>
        </p:pic>
        <p:pic>
          <p:nvPicPr>
            <p:cNvPr id="9" name="Picture 10"/>
            <p:cNvPicPr>
              <a:picLocks noChangeAspect="1" noChangeArrowheads="1"/>
            </p:cNvPicPr>
            <p:nvPr/>
          </p:nvPicPr>
          <p:blipFill>
            <a:blip r:embed="rId4"/>
            <a:srcRect/>
            <a:stretch>
              <a:fillRect/>
            </a:stretch>
          </p:blipFill>
          <p:spPr bwMode="auto">
            <a:xfrm>
              <a:off x="4480" y="0"/>
              <a:ext cx="176" cy="672"/>
            </a:xfrm>
            <a:prstGeom prst="rect">
              <a:avLst/>
            </a:prstGeom>
            <a:noFill/>
            <a:ln w="9525">
              <a:noFill/>
              <a:miter lim="800000"/>
              <a:headEnd/>
              <a:tailEnd/>
            </a:ln>
            <a:effectLst/>
          </p:spPr>
        </p:pic>
        <p:pic>
          <p:nvPicPr>
            <p:cNvPr id="10" name="Picture 11"/>
            <p:cNvPicPr>
              <a:picLocks noChangeAspect="1" noChangeArrowheads="1"/>
            </p:cNvPicPr>
            <p:nvPr/>
          </p:nvPicPr>
          <p:blipFill>
            <a:blip r:embed="rId4"/>
            <a:srcRect/>
            <a:stretch>
              <a:fillRect/>
            </a:stretch>
          </p:blipFill>
          <p:spPr bwMode="auto">
            <a:xfrm>
              <a:off x="5584" y="0"/>
              <a:ext cx="176" cy="672"/>
            </a:xfrm>
            <a:prstGeom prst="rect">
              <a:avLst/>
            </a:prstGeom>
            <a:noFill/>
            <a:ln w="9525">
              <a:noFill/>
              <a:miter lim="800000"/>
              <a:headEnd/>
              <a:tailEnd/>
            </a:ln>
            <a:effectLst/>
          </p:spPr>
        </p:pic>
      </p:grpSp>
      <p:sp>
        <p:nvSpPr>
          <p:cNvPr id="11" name="TextBox 10"/>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457200" y="990600"/>
            <a:ext cx="8229600" cy="508000"/>
          </a:xfrm>
        </p:spPr>
        <p:txBody>
          <a:bodyPr/>
          <a:lstStyle/>
          <a:p>
            <a:r>
              <a:rPr lang="en-US" sz="2400" dirty="0"/>
              <a:t>Usability  &amp; User Experience</a:t>
            </a:r>
          </a:p>
        </p:txBody>
      </p:sp>
      <p:grpSp>
        <p:nvGrpSpPr>
          <p:cNvPr id="2" name="Group 3"/>
          <p:cNvGrpSpPr>
            <a:grpSpLocks/>
          </p:cNvGrpSpPr>
          <p:nvPr/>
        </p:nvGrpSpPr>
        <p:grpSpPr bwMode="auto">
          <a:xfrm>
            <a:off x="2286000" y="1828800"/>
            <a:ext cx="4570413" cy="4570412"/>
            <a:chOff x="864" y="1008"/>
            <a:chExt cx="2879" cy="2879"/>
          </a:xfrm>
        </p:grpSpPr>
        <p:sp>
          <p:nvSpPr>
            <p:cNvPr id="300036" name="Oval 4"/>
            <p:cNvSpPr>
              <a:spLocks noChangeArrowheads="1"/>
            </p:cNvSpPr>
            <p:nvPr/>
          </p:nvSpPr>
          <p:spPr bwMode="blackWhite">
            <a:xfrm>
              <a:off x="864" y="1008"/>
              <a:ext cx="2879" cy="2879"/>
            </a:xfrm>
            <a:prstGeom prst="ellipse">
              <a:avLst/>
            </a:prstGeom>
            <a:solidFill>
              <a:schemeClr val="accent1"/>
            </a:solidFill>
            <a:ln w="9525">
              <a:solidFill>
                <a:schemeClr val="accent1"/>
              </a:solidFill>
              <a:round/>
              <a:headEnd/>
              <a:tailEnd/>
            </a:ln>
            <a:effectLst/>
          </p:spPr>
          <p:txBody>
            <a:bodyPr wrap="none"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dirty="0"/>
                <a:t>User Experience Goals</a:t>
              </a:r>
            </a:p>
          </p:txBody>
        </p:sp>
        <p:sp>
          <p:nvSpPr>
            <p:cNvPr id="300037" name="Oval 5"/>
            <p:cNvSpPr>
              <a:spLocks noChangeArrowheads="1"/>
            </p:cNvSpPr>
            <p:nvPr/>
          </p:nvSpPr>
          <p:spPr bwMode="blackWhite">
            <a:xfrm>
              <a:off x="1824" y="1991"/>
              <a:ext cx="960" cy="912"/>
            </a:xfrm>
            <a:prstGeom prst="ellipse">
              <a:avLst/>
            </a:prstGeom>
            <a:solidFill>
              <a:srgbClr val="FFCC00"/>
            </a:solidFill>
            <a:ln w="9525">
              <a:solidFill>
                <a:schemeClr val="tx1"/>
              </a:solidFill>
              <a:round/>
              <a:headEnd/>
              <a:tailEnd/>
            </a:ln>
            <a:effectLst/>
          </p:spPr>
          <p:txBody>
            <a:bodyPr wrap="none" anchor="ctr"/>
            <a:lstStyle/>
            <a:p>
              <a:r>
                <a:rPr lang="en-US" sz="2400" dirty="0"/>
                <a:t>Usability</a:t>
              </a:r>
            </a:p>
            <a:p>
              <a:r>
                <a:rPr lang="en-US" sz="2400" dirty="0"/>
                <a:t> Goals</a:t>
              </a:r>
            </a:p>
          </p:txBody>
        </p:sp>
      </p:grpSp>
      <p:grpSp>
        <p:nvGrpSpPr>
          <p:cNvPr id="6"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799" y="1981200"/>
            <a:ext cx="2286000" cy="838200"/>
          </a:xfrm>
        </p:spPr>
      </p:pic>
      <p:pic>
        <p:nvPicPr>
          <p:cNvPr id="1026" name="Picture 2" descr="Bad Human Factors Desig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2" y="1342158"/>
            <a:ext cx="3000375" cy="666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othpaste 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4343400"/>
            <a:ext cx="1895475" cy="12858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00062" y="3810000"/>
            <a:ext cx="3461204" cy="369332"/>
          </a:xfrm>
          <a:prstGeom prst="rect">
            <a:avLst/>
          </a:prstGeom>
        </p:spPr>
        <p:txBody>
          <a:bodyPr wrap="none">
            <a:spAutoFit/>
          </a:bodyPr>
          <a:lstStyle/>
          <a:p>
            <a:r>
              <a:rPr lang="en-US" b="1" dirty="0">
                <a:solidFill>
                  <a:srgbClr val="000000"/>
                </a:solidFill>
                <a:latin typeface="Times New Roman" panose="02020603050405020304" pitchFamily="18" charset="0"/>
              </a:rPr>
              <a:t>How do you open the toothpaste?</a:t>
            </a:r>
            <a:endParaRPr lang="en-US" b="1" i="0" dirty="0">
              <a:solidFill>
                <a:srgbClr val="000000"/>
              </a:solidFill>
              <a:effectLst/>
              <a:latin typeface="Times New Roman" panose="02020603050405020304" pitchFamily="18" charset="0"/>
            </a:endParaRPr>
          </a:p>
        </p:txBody>
      </p:sp>
      <p:pic>
        <p:nvPicPr>
          <p:cNvPr id="9" name="Picture 6" descr="(Two sets of do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981200"/>
            <a:ext cx="2228850" cy="28479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867400" y="1322242"/>
            <a:ext cx="2943947" cy="369332"/>
          </a:xfrm>
          <a:prstGeom prst="rect">
            <a:avLst/>
          </a:prstGeom>
        </p:spPr>
        <p:txBody>
          <a:bodyPr wrap="none">
            <a:spAutoFit/>
          </a:bodyPr>
          <a:lstStyle/>
          <a:p>
            <a:r>
              <a:rPr lang="en-US" b="1" dirty="0">
                <a:solidFill>
                  <a:srgbClr val="000000"/>
                </a:solidFill>
                <a:latin typeface="Times New Roman" panose="02020603050405020304" pitchFamily="18" charset="0"/>
              </a:rPr>
              <a:t>Trapped between the doors!</a:t>
            </a:r>
            <a:endParaRPr lang="en-US" b="1"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745499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533400" y="1066800"/>
            <a:ext cx="8229600" cy="725507"/>
          </a:xfrm>
        </p:spPr>
        <p:txBody>
          <a:bodyPr>
            <a:normAutofit fontScale="90000"/>
          </a:bodyPr>
          <a:lstStyle/>
          <a:p>
            <a:r>
              <a:rPr lang="en-US" dirty="0"/>
              <a:t>Usability Goals</a:t>
            </a:r>
          </a:p>
        </p:txBody>
      </p:sp>
      <p:sp>
        <p:nvSpPr>
          <p:cNvPr id="217091" name="Rectangle 3"/>
          <p:cNvSpPr>
            <a:spLocks noGrp="1" noChangeArrowheads="1"/>
          </p:cNvSpPr>
          <p:nvPr>
            <p:ph type="body" idx="1"/>
          </p:nvPr>
        </p:nvSpPr>
        <p:spPr>
          <a:xfrm>
            <a:off x="398318" y="1934945"/>
            <a:ext cx="8229600" cy="4068763"/>
          </a:xfrm>
        </p:spPr>
        <p:txBody>
          <a:bodyPr>
            <a:noAutofit/>
          </a:bodyPr>
          <a:lstStyle/>
          <a:p>
            <a:r>
              <a:rPr lang="en-US" sz="2400" dirty="0"/>
              <a:t>Effectiveness</a:t>
            </a:r>
          </a:p>
          <a:p>
            <a:endParaRPr lang="en-US" sz="2400" dirty="0"/>
          </a:p>
          <a:p>
            <a:r>
              <a:rPr lang="en-US" sz="2400" dirty="0"/>
              <a:t>Efficiency</a:t>
            </a:r>
          </a:p>
          <a:p>
            <a:endParaRPr lang="en-US" sz="2400" dirty="0"/>
          </a:p>
          <a:p>
            <a:r>
              <a:rPr lang="en-US" sz="2400" dirty="0"/>
              <a:t>Safety</a:t>
            </a:r>
          </a:p>
          <a:p>
            <a:endParaRPr lang="en-US" sz="2400" dirty="0"/>
          </a:p>
          <a:p>
            <a:r>
              <a:rPr lang="en-US" sz="2400" dirty="0"/>
              <a:t>Utility</a:t>
            </a:r>
          </a:p>
          <a:p>
            <a:endParaRPr lang="en-US" sz="2400" dirty="0"/>
          </a:p>
          <a:p>
            <a:r>
              <a:rPr lang="en-US" sz="2400" dirty="0" err="1"/>
              <a:t>Learnability</a:t>
            </a:r>
            <a:endParaRPr lang="en-US" sz="2400" dirty="0"/>
          </a:p>
          <a:p>
            <a:endParaRPr lang="en-US" sz="2400" dirty="0"/>
          </a:p>
          <a:p>
            <a:r>
              <a:rPr lang="en-US" sz="2400" dirty="0" err="1"/>
              <a:t>Memorablity</a:t>
            </a:r>
            <a:endParaRPr lang="en-US" sz="2400" dirty="0"/>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57200" y="990600"/>
            <a:ext cx="8229600" cy="1143000"/>
          </a:xfrm>
        </p:spPr>
        <p:txBody>
          <a:bodyPr/>
          <a:lstStyle/>
          <a:p>
            <a:r>
              <a:rPr lang="en-US" dirty="0"/>
              <a:t>Effectiveness</a:t>
            </a:r>
          </a:p>
        </p:txBody>
      </p:sp>
      <p:sp>
        <p:nvSpPr>
          <p:cNvPr id="218115" name="Rectangle 3"/>
          <p:cNvSpPr>
            <a:spLocks noGrp="1" noChangeArrowheads="1"/>
          </p:cNvSpPr>
          <p:nvPr>
            <p:ph type="body" idx="1"/>
          </p:nvPr>
        </p:nvSpPr>
        <p:spPr>
          <a:xfrm>
            <a:off x="76200" y="2133600"/>
            <a:ext cx="9067800" cy="4267200"/>
          </a:xfrm>
        </p:spPr>
        <p:txBody>
          <a:bodyPr>
            <a:normAutofit/>
          </a:bodyPr>
          <a:lstStyle/>
          <a:p>
            <a:r>
              <a:rPr lang="en-US" sz="2800" dirty="0"/>
              <a:t>How good the system is at doing what it is supposed to do</a:t>
            </a:r>
          </a:p>
          <a:p>
            <a:endParaRPr lang="en-US" dirty="0"/>
          </a:p>
          <a:p>
            <a:pPr lvl="1"/>
            <a:r>
              <a:rPr lang="en-US" sz="2000" dirty="0" err="1"/>
              <a:t>iDrive</a:t>
            </a:r>
            <a:r>
              <a:rPr lang="en-US" sz="2000" dirty="0"/>
              <a:t> system being effective since it would perform all the tasks</a:t>
            </a:r>
          </a:p>
          <a:p>
            <a:pPr lvl="1"/>
            <a:endParaRPr lang="en-US" sz="2000" dirty="0"/>
          </a:p>
          <a:p>
            <a:pPr lvl="1"/>
            <a:r>
              <a:rPr lang="en-US" sz="2000" dirty="0" smtClean="0"/>
              <a:t>The </a:t>
            </a:r>
            <a:r>
              <a:rPr lang="en-US" sz="2000" dirty="0"/>
              <a:t>Alarm clock is effective in the way that it would play </a:t>
            </a:r>
            <a:r>
              <a:rPr lang="en-US" sz="2000" dirty="0" smtClean="0"/>
              <a:t>music </a:t>
            </a:r>
            <a:r>
              <a:rPr lang="en-US" sz="2000" dirty="0"/>
              <a:t>in exactly the same way it is supposed to</a:t>
            </a:r>
          </a:p>
          <a:p>
            <a:pPr lvl="1"/>
            <a:endParaRPr lang="en-US" dirty="0"/>
          </a:p>
          <a:p>
            <a:r>
              <a:rPr lang="en-US" sz="2800" dirty="0"/>
              <a:t>Are these systems really effective ? Think again !!</a:t>
            </a:r>
          </a:p>
          <a:p>
            <a:pPr lvl="1"/>
            <a:r>
              <a:rPr lang="en-US" sz="2400" dirty="0"/>
              <a:t>Main goal of HCI is to evaluate things from the User’s perspective </a:t>
            </a:r>
          </a:p>
        </p:txBody>
      </p:sp>
      <p:grpSp>
        <p:nvGrpSpPr>
          <p:cNvPr id="4" name="Group 4"/>
          <p:cNvGrpSpPr>
            <a:grpSpLocks/>
          </p:cNvGrpSpPr>
          <p:nvPr/>
        </p:nvGrpSpPr>
        <p:grpSpPr bwMode="auto">
          <a:xfrm>
            <a:off x="-13855"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990600"/>
            <a:ext cx="8229600" cy="1143000"/>
          </a:xfrm>
        </p:spPr>
        <p:txBody>
          <a:bodyPr/>
          <a:lstStyle/>
          <a:p>
            <a:r>
              <a:rPr lang="en-US" dirty="0"/>
              <a:t>Efficient</a:t>
            </a:r>
          </a:p>
        </p:txBody>
      </p:sp>
      <p:sp>
        <p:nvSpPr>
          <p:cNvPr id="219139" name="Rectangle 3"/>
          <p:cNvSpPr>
            <a:spLocks noGrp="1" noChangeArrowheads="1"/>
          </p:cNvSpPr>
          <p:nvPr>
            <p:ph type="body" idx="1"/>
          </p:nvPr>
        </p:nvSpPr>
        <p:spPr>
          <a:xfrm>
            <a:off x="304800" y="2057400"/>
            <a:ext cx="8382000" cy="4068763"/>
          </a:xfrm>
        </p:spPr>
        <p:txBody>
          <a:bodyPr/>
          <a:lstStyle/>
          <a:p>
            <a:r>
              <a:rPr lang="en-US" sz="2400" dirty="0">
                <a:latin typeface="Arial" panose="020B0604020202020204" pitchFamily="34" charset="0"/>
                <a:cs typeface="Arial" panose="020B0604020202020204" pitchFamily="34" charset="0"/>
              </a:rPr>
              <a:t>The way system supports its users in carrying out their tasks</a:t>
            </a:r>
          </a:p>
          <a:p>
            <a:pPr marL="457200" lvl="1" indent="0">
              <a:buNone/>
            </a:pPr>
            <a:endParaRPr lang="en-US"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Does the product help users sustain a high level of productivity?</a:t>
            </a:r>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533400" y="1219200"/>
            <a:ext cx="8229600" cy="762000"/>
          </a:xfrm>
        </p:spPr>
        <p:txBody>
          <a:bodyPr/>
          <a:lstStyle/>
          <a:p>
            <a:r>
              <a:rPr lang="en-US" dirty="0"/>
              <a:t>Safety</a:t>
            </a:r>
          </a:p>
        </p:txBody>
      </p:sp>
      <p:sp>
        <p:nvSpPr>
          <p:cNvPr id="221187" name="Rectangle 3"/>
          <p:cNvSpPr>
            <a:spLocks noGrp="1" noChangeArrowheads="1"/>
          </p:cNvSpPr>
          <p:nvPr>
            <p:ph type="body" sz="half" idx="1"/>
          </p:nvPr>
        </p:nvSpPr>
        <p:spPr>
          <a:xfrm>
            <a:off x="533400" y="1905000"/>
            <a:ext cx="7848600" cy="4221163"/>
          </a:xfrm>
        </p:spPr>
        <p:txBody>
          <a:bodyPr/>
          <a:lstStyle/>
          <a:p>
            <a:r>
              <a:rPr lang="en-US" sz="2800" dirty="0"/>
              <a:t>Protecting the user from dangerous conditions and undesirable situation</a:t>
            </a:r>
          </a:p>
          <a:p>
            <a:pPr lvl="1"/>
            <a:r>
              <a:rPr lang="en-US" sz="2400" dirty="0"/>
              <a:t>Which of the Cases </a:t>
            </a:r>
            <a:r>
              <a:rPr lang="en-US" sz="2400" dirty="0" smtClean="0"/>
              <a:t>you </a:t>
            </a:r>
            <a:r>
              <a:rPr lang="en-US" sz="2400" dirty="0"/>
              <a:t>think was the most unsafe ?</a:t>
            </a:r>
          </a:p>
          <a:p>
            <a:pPr lvl="2"/>
            <a:r>
              <a:rPr lang="en-US" sz="2000" dirty="0" smtClean="0"/>
              <a:t>Plane</a:t>
            </a:r>
          </a:p>
          <a:p>
            <a:pPr lvl="2"/>
            <a:r>
              <a:rPr lang="en-US" sz="2000" dirty="0" smtClean="0"/>
              <a:t>Nuclear reactor  </a:t>
            </a:r>
            <a:endParaRPr lang="en-US" sz="2000" dirty="0"/>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10" name="Picture 6" descr="SafeMenu"/>
          <p:cNvPicPr>
            <a:picLocks noChangeAspect="1" noChangeArrowheads="1"/>
          </p:cNvPicPr>
          <p:nvPr/>
        </p:nvPicPr>
        <p:blipFill>
          <a:blip r:embed="rId2"/>
          <a:srcRect/>
          <a:stretch>
            <a:fillRect/>
          </a:stretch>
        </p:blipFill>
        <p:spPr bwMode="auto">
          <a:xfrm>
            <a:off x="3505200" y="2286000"/>
            <a:ext cx="2481263" cy="4249738"/>
          </a:xfrm>
          <a:prstGeom prst="rect">
            <a:avLst/>
          </a:prstGeom>
          <a:noFill/>
          <a:ln w="9525">
            <a:noFill/>
            <a:miter lim="800000"/>
            <a:headEnd/>
            <a:tailEnd/>
          </a:ln>
        </p:spPr>
      </p:pic>
      <p:pic>
        <p:nvPicPr>
          <p:cNvPr id="226311" name="Picture 7" descr="UnSafeMenu"/>
          <p:cNvPicPr>
            <a:picLocks noChangeAspect="1" noChangeArrowheads="1"/>
          </p:cNvPicPr>
          <p:nvPr/>
        </p:nvPicPr>
        <p:blipFill>
          <a:blip r:embed="rId3"/>
          <a:srcRect/>
          <a:stretch>
            <a:fillRect/>
          </a:stretch>
        </p:blipFill>
        <p:spPr bwMode="auto">
          <a:xfrm>
            <a:off x="425450" y="2209800"/>
            <a:ext cx="2536825" cy="4343400"/>
          </a:xfrm>
          <a:prstGeom prst="rect">
            <a:avLst/>
          </a:prstGeom>
          <a:noFill/>
          <a:ln w="9525">
            <a:noFill/>
            <a:miter lim="800000"/>
            <a:headEnd/>
            <a:tailEnd/>
          </a:ln>
        </p:spPr>
      </p:pic>
      <p:sp>
        <p:nvSpPr>
          <p:cNvPr id="226312" name="Text Box 8"/>
          <p:cNvSpPr txBox="1">
            <a:spLocks noChangeArrowheads="1"/>
          </p:cNvSpPr>
          <p:nvPr/>
        </p:nvSpPr>
        <p:spPr bwMode="blackWhite">
          <a:xfrm>
            <a:off x="4502816" y="1711642"/>
            <a:ext cx="678784" cy="461665"/>
          </a:xfrm>
          <a:prstGeom prst="rect">
            <a:avLst/>
          </a:prstGeom>
          <a:noFill/>
          <a:ln w="9525">
            <a:noFill/>
            <a:miter lim="800000"/>
            <a:headEnd/>
            <a:tailEnd/>
          </a:ln>
          <a:effectLst/>
        </p:spPr>
        <p:txBody>
          <a:bodyPr wrap="square">
            <a:spAutoFit/>
          </a:bodyPr>
          <a:lstStyle/>
          <a:p>
            <a:r>
              <a:rPr lang="en-US" sz="2400" dirty="0"/>
              <a:t>ok</a:t>
            </a:r>
          </a:p>
        </p:txBody>
      </p:sp>
      <p:grpSp>
        <p:nvGrpSpPr>
          <p:cNvPr id="6"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4"/>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5"/>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5"/>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3" name="TextBox 2"/>
          <p:cNvSpPr txBox="1"/>
          <p:nvPr/>
        </p:nvSpPr>
        <p:spPr>
          <a:xfrm>
            <a:off x="838200" y="1676400"/>
            <a:ext cx="1295400" cy="461665"/>
          </a:xfrm>
          <a:prstGeom prst="rect">
            <a:avLst/>
          </a:prstGeom>
          <a:noFill/>
        </p:spPr>
        <p:txBody>
          <a:bodyPr wrap="square" rtlCol="0">
            <a:spAutoFit/>
          </a:bodyPr>
          <a:lstStyle/>
          <a:p>
            <a:r>
              <a:rPr lang="en-US" sz="2400" dirty="0" smtClean="0"/>
              <a:t>Safety</a:t>
            </a:r>
            <a:endParaRPr lang="en-US" sz="2400"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533400" y="1143000"/>
            <a:ext cx="8229600" cy="1143000"/>
          </a:xfrm>
        </p:spPr>
        <p:txBody>
          <a:bodyPr/>
          <a:lstStyle/>
          <a:p>
            <a:r>
              <a:rPr lang="en-US" dirty="0"/>
              <a:t>Utility</a:t>
            </a:r>
          </a:p>
        </p:txBody>
      </p:sp>
      <p:sp>
        <p:nvSpPr>
          <p:cNvPr id="227331" name="Rectangle 3"/>
          <p:cNvSpPr>
            <a:spLocks noGrp="1" noChangeArrowheads="1"/>
          </p:cNvSpPr>
          <p:nvPr>
            <p:ph type="body" idx="1"/>
          </p:nvPr>
        </p:nvSpPr>
        <p:spPr>
          <a:xfrm>
            <a:off x="249382" y="2332037"/>
            <a:ext cx="8818418" cy="4144963"/>
          </a:xfrm>
        </p:spPr>
        <p:txBody>
          <a:bodyPr>
            <a:normAutofit/>
          </a:bodyPr>
          <a:lstStyle/>
          <a:p>
            <a:r>
              <a:rPr lang="en-US" sz="2400" dirty="0"/>
              <a:t>System providing the right kind of functionality so that the </a:t>
            </a:r>
            <a:endParaRPr lang="en-US" sz="2400" dirty="0" smtClean="0"/>
          </a:p>
          <a:p>
            <a:pPr marL="0" indent="0">
              <a:buNone/>
            </a:pPr>
            <a:r>
              <a:rPr lang="en-US" sz="2400" dirty="0" smtClean="0"/>
              <a:t>     user </a:t>
            </a:r>
            <a:r>
              <a:rPr lang="en-US" sz="2400" dirty="0"/>
              <a:t>can do what they want</a:t>
            </a:r>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533400" y="1219200"/>
            <a:ext cx="8229600" cy="762000"/>
          </a:xfrm>
        </p:spPr>
        <p:txBody>
          <a:bodyPr/>
          <a:lstStyle/>
          <a:p>
            <a:r>
              <a:rPr lang="en-US" dirty="0" err="1"/>
              <a:t>Learnability</a:t>
            </a:r>
            <a:endParaRPr lang="en-US" dirty="0"/>
          </a:p>
        </p:txBody>
      </p:sp>
      <p:sp>
        <p:nvSpPr>
          <p:cNvPr id="228355" name="Rectangle 3"/>
          <p:cNvSpPr>
            <a:spLocks noGrp="1" noChangeArrowheads="1"/>
          </p:cNvSpPr>
          <p:nvPr>
            <p:ph type="body" idx="1"/>
          </p:nvPr>
        </p:nvSpPr>
        <p:spPr>
          <a:xfrm>
            <a:off x="457200" y="2057400"/>
            <a:ext cx="8229600" cy="4068763"/>
          </a:xfrm>
        </p:spPr>
        <p:txBody>
          <a:bodyPr>
            <a:normAutofit/>
          </a:bodyPr>
          <a:lstStyle/>
          <a:p>
            <a:r>
              <a:rPr lang="en-US" dirty="0"/>
              <a:t>How easy a system is to learn to user</a:t>
            </a:r>
          </a:p>
          <a:p>
            <a:endParaRPr lang="en-US" dirty="0"/>
          </a:p>
          <a:p>
            <a:pPr marL="0" indent="0">
              <a:buNone/>
            </a:pPr>
            <a:endParaRPr lang="en-US" dirty="0"/>
          </a:p>
          <a:p>
            <a:pPr marL="0" indent="0">
              <a:buNone/>
            </a:pPr>
            <a:endParaRPr lang="en-US" dirty="0"/>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1066800"/>
            <a:ext cx="8229600" cy="960438"/>
          </a:xfrm>
        </p:spPr>
        <p:txBody>
          <a:bodyPr/>
          <a:lstStyle/>
          <a:p>
            <a:r>
              <a:rPr lang="en-US" dirty="0" err="1"/>
              <a:t>Memorability</a:t>
            </a:r>
            <a:endParaRPr lang="en-US" dirty="0"/>
          </a:p>
        </p:txBody>
      </p:sp>
      <p:sp>
        <p:nvSpPr>
          <p:cNvPr id="229379" name="Rectangle 3"/>
          <p:cNvSpPr>
            <a:spLocks noGrp="1" noChangeArrowheads="1"/>
          </p:cNvSpPr>
          <p:nvPr>
            <p:ph type="body" idx="1"/>
          </p:nvPr>
        </p:nvSpPr>
        <p:spPr>
          <a:xfrm>
            <a:off x="457200" y="2057400"/>
            <a:ext cx="8229600" cy="4068763"/>
          </a:xfrm>
        </p:spPr>
        <p:txBody>
          <a:bodyPr/>
          <a:lstStyle/>
          <a:p>
            <a:r>
              <a:rPr lang="en-US" dirty="0"/>
              <a:t>How easy the system is to remember once learnt</a:t>
            </a:r>
          </a:p>
          <a:p>
            <a:endParaRPr lang="en-US" dirty="0"/>
          </a:p>
          <a:p>
            <a:r>
              <a:rPr lang="en-US" dirty="0"/>
              <a:t>Riding a bicycle</a:t>
            </a:r>
          </a:p>
          <a:p>
            <a:pPr>
              <a:buFontTx/>
              <a:buNone/>
            </a:pPr>
            <a:endParaRPr lang="en-US" dirty="0"/>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1066800"/>
            <a:ext cx="8229600" cy="731838"/>
          </a:xfrm>
        </p:spPr>
        <p:txBody>
          <a:bodyPr>
            <a:normAutofit fontScale="90000"/>
          </a:bodyPr>
          <a:lstStyle/>
          <a:p>
            <a:r>
              <a:rPr lang="en-US" dirty="0"/>
              <a:t>User Experience Goals</a:t>
            </a:r>
          </a:p>
        </p:txBody>
      </p:sp>
      <p:sp>
        <p:nvSpPr>
          <p:cNvPr id="231427" name="Rectangle 3"/>
          <p:cNvSpPr>
            <a:spLocks noGrp="1" noChangeArrowheads="1"/>
          </p:cNvSpPr>
          <p:nvPr>
            <p:ph type="body" idx="1"/>
          </p:nvPr>
        </p:nvSpPr>
        <p:spPr>
          <a:xfrm>
            <a:off x="457200" y="1981200"/>
            <a:ext cx="2667000" cy="4144963"/>
          </a:xfrm>
        </p:spPr>
        <p:txBody>
          <a:bodyPr>
            <a:normAutofit fontScale="70000" lnSpcReduction="20000"/>
          </a:bodyPr>
          <a:lstStyle/>
          <a:p>
            <a:r>
              <a:rPr lang="en-US" dirty="0"/>
              <a:t>Satisfying</a:t>
            </a:r>
          </a:p>
          <a:p>
            <a:endParaRPr lang="en-US" dirty="0"/>
          </a:p>
          <a:p>
            <a:r>
              <a:rPr lang="en-US" dirty="0"/>
              <a:t>Enjoyable</a:t>
            </a:r>
          </a:p>
          <a:p>
            <a:endParaRPr lang="en-US" dirty="0"/>
          </a:p>
          <a:p>
            <a:r>
              <a:rPr lang="en-US" dirty="0"/>
              <a:t>Fun</a:t>
            </a:r>
          </a:p>
          <a:p>
            <a:endParaRPr lang="en-US" dirty="0"/>
          </a:p>
          <a:p>
            <a:r>
              <a:rPr lang="en-US" dirty="0"/>
              <a:t>Entertaining</a:t>
            </a:r>
          </a:p>
          <a:p>
            <a:endParaRPr lang="en-US" dirty="0"/>
          </a:p>
          <a:p>
            <a:r>
              <a:rPr lang="en-US" dirty="0"/>
              <a:t>Helpful</a:t>
            </a:r>
          </a:p>
          <a:p>
            <a:endParaRPr lang="en-US" dirty="0"/>
          </a:p>
          <a:p>
            <a:r>
              <a:rPr lang="en-US" dirty="0"/>
              <a:t>Motivating</a:t>
            </a:r>
          </a:p>
        </p:txBody>
      </p:sp>
      <p:sp>
        <p:nvSpPr>
          <p:cNvPr id="231428" name="Rectangle 4"/>
          <p:cNvSpPr>
            <a:spLocks noChangeArrowheads="1"/>
          </p:cNvSpPr>
          <p:nvPr/>
        </p:nvSpPr>
        <p:spPr bwMode="auto">
          <a:xfrm>
            <a:off x="4191000" y="1905000"/>
            <a:ext cx="3352800" cy="4221163"/>
          </a:xfrm>
          <a:prstGeom prst="rect">
            <a:avLst/>
          </a:prstGeom>
          <a:noFill/>
          <a:ln w="9525">
            <a:noFill/>
            <a:miter lim="800000"/>
            <a:headEnd/>
            <a:tailEnd/>
          </a:ln>
          <a:effectLst/>
        </p:spPr>
        <p:txBody>
          <a:bodyPr/>
          <a:lstStyle/>
          <a:p>
            <a:pPr marL="342900" indent="-342900" algn="l">
              <a:spcBef>
                <a:spcPct val="20000"/>
              </a:spcBef>
              <a:buFontTx/>
              <a:buChar char="•"/>
            </a:pPr>
            <a:r>
              <a:rPr lang="en-US" b="0" dirty="0"/>
              <a:t>Aesthetically Pleasing</a:t>
            </a:r>
          </a:p>
          <a:p>
            <a:pPr marL="342900" indent="-342900" algn="l">
              <a:spcBef>
                <a:spcPct val="20000"/>
              </a:spcBef>
              <a:buFontTx/>
              <a:buChar char="•"/>
            </a:pPr>
            <a:endParaRPr lang="en-US" b="0" dirty="0"/>
          </a:p>
          <a:p>
            <a:pPr marL="342900" indent="-342900" algn="l">
              <a:spcBef>
                <a:spcPct val="20000"/>
              </a:spcBef>
              <a:buFontTx/>
              <a:buChar char="•"/>
            </a:pPr>
            <a:r>
              <a:rPr lang="en-US" b="0" dirty="0"/>
              <a:t>Supportive to Creativity</a:t>
            </a:r>
          </a:p>
          <a:p>
            <a:pPr marL="342900" indent="-342900" algn="l">
              <a:spcBef>
                <a:spcPct val="20000"/>
              </a:spcBef>
              <a:buFontTx/>
              <a:buChar char="•"/>
            </a:pPr>
            <a:endParaRPr lang="en-US" b="0" dirty="0"/>
          </a:p>
          <a:p>
            <a:pPr marL="342900" indent="-342900" algn="l">
              <a:spcBef>
                <a:spcPct val="20000"/>
              </a:spcBef>
              <a:buFontTx/>
              <a:buChar char="•"/>
            </a:pPr>
            <a:r>
              <a:rPr lang="en-US" b="0" dirty="0"/>
              <a:t>Rewarding</a:t>
            </a:r>
          </a:p>
          <a:p>
            <a:pPr marL="342900" indent="-342900" algn="l">
              <a:spcBef>
                <a:spcPct val="20000"/>
              </a:spcBef>
              <a:buFontTx/>
              <a:buChar char="•"/>
            </a:pPr>
            <a:endParaRPr lang="en-US" b="0" dirty="0"/>
          </a:p>
          <a:p>
            <a:pPr marL="342900" indent="-342900" algn="l">
              <a:spcBef>
                <a:spcPct val="20000"/>
              </a:spcBef>
              <a:buFontTx/>
              <a:buChar char="•"/>
            </a:pPr>
            <a:r>
              <a:rPr lang="en-US" b="0" dirty="0"/>
              <a:t>Emotionally </a:t>
            </a:r>
            <a:r>
              <a:rPr lang="en-US" b="0" dirty="0" err="1"/>
              <a:t>Fullfilling</a:t>
            </a:r>
            <a:endParaRPr lang="en-US" b="0" dirty="0"/>
          </a:p>
        </p:txBody>
      </p:sp>
      <p:grpSp>
        <p:nvGrpSpPr>
          <p:cNvPr id="5" name="Group 4"/>
          <p:cNvGrpSpPr>
            <a:grpSpLocks/>
          </p:cNvGrpSpPr>
          <p:nvPr/>
        </p:nvGrpSpPr>
        <p:grpSpPr bwMode="auto">
          <a:xfrm>
            <a:off x="0" y="0"/>
            <a:ext cx="9144000" cy="6858000"/>
            <a:chOff x="0" y="0"/>
            <a:chExt cx="5760" cy="4320"/>
          </a:xfrm>
        </p:grpSpPr>
        <p:sp>
          <p:nvSpPr>
            <p:cNvPr id="6"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7"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8"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9"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0"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1" name="TextBox 10"/>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Oval 2"/>
          <p:cNvSpPr>
            <a:spLocks noChangeArrowheads="1"/>
          </p:cNvSpPr>
          <p:nvPr/>
        </p:nvSpPr>
        <p:spPr bwMode="blackWhite">
          <a:xfrm>
            <a:off x="1562100" y="1061695"/>
            <a:ext cx="5484813" cy="5484813"/>
          </a:xfrm>
          <a:prstGeom prst="ellipse">
            <a:avLst/>
          </a:prstGeom>
          <a:solidFill>
            <a:schemeClr val="accent1"/>
          </a:solidFill>
          <a:ln w="9525">
            <a:solidFill>
              <a:schemeClr val="accent1"/>
            </a:solidFill>
            <a:round/>
            <a:headEnd/>
            <a:tailEnd/>
          </a:ln>
          <a:effectLst/>
        </p:spPr>
        <p:txBody>
          <a:bodyPr wrap="none" anchor="ctr"/>
          <a:lstStyle/>
          <a:p>
            <a:endParaRPr lang="en-US"/>
          </a:p>
          <a:p>
            <a:endParaRPr lang="en-US"/>
          </a:p>
          <a:p>
            <a:endParaRPr lang="en-US"/>
          </a:p>
          <a:p>
            <a:endParaRPr lang="en-US"/>
          </a:p>
          <a:p>
            <a:endParaRPr lang="en-US"/>
          </a:p>
          <a:p>
            <a:endParaRPr lang="en-US"/>
          </a:p>
          <a:p>
            <a:endParaRPr lang="en-US"/>
          </a:p>
          <a:p>
            <a:endParaRPr lang="en-US"/>
          </a:p>
          <a:p>
            <a:endParaRPr lang="en-US"/>
          </a:p>
        </p:txBody>
      </p:sp>
      <p:sp>
        <p:nvSpPr>
          <p:cNvPr id="303107" name="Text Box 3"/>
          <p:cNvSpPr txBox="1">
            <a:spLocks noChangeArrowheads="1"/>
          </p:cNvSpPr>
          <p:nvPr/>
        </p:nvSpPr>
        <p:spPr bwMode="blackWhite">
          <a:xfrm>
            <a:off x="4151313" y="609600"/>
            <a:ext cx="838200" cy="336550"/>
          </a:xfrm>
          <a:prstGeom prst="rect">
            <a:avLst/>
          </a:prstGeom>
          <a:noFill/>
          <a:ln w="9525">
            <a:noFill/>
            <a:miter lim="800000"/>
            <a:headEnd/>
            <a:tailEnd/>
          </a:ln>
          <a:effectLst/>
        </p:spPr>
        <p:txBody>
          <a:bodyPr>
            <a:spAutoFit/>
          </a:bodyPr>
          <a:lstStyle/>
          <a:p>
            <a:pPr>
              <a:spcBef>
                <a:spcPct val="50000"/>
              </a:spcBef>
            </a:pPr>
            <a:r>
              <a:rPr lang="en-US" sz="1600" b="0"/>
              <a:t>Fun</a:t>
            </a:r>
          </a:p>
        </p:txBody>
      </p:sp>
      <p:sp>
        <p:nvSpPr>
          <p:cNvPr id="303108" name="Text Box 4"/>
          <p:cNvSpPr txBox="1">
            <a:spLocks noChangeArrowheads="1"/>
          </p:cNvSpPr>
          <p:nvPr/>
        </p:nvSpPr>
        <p:spPr bwMode="blackWhite">
          <a:xfrm>
            <a:off x="6248400" y="1295400"/>
            <a:ext cx="1905000" cy="581025"/>
          </a:xfrm>
          <a:prstGeom prst="rect">
            <a:avLst/>
          </a:prstGeom>
          <a:noFill/>
          <a:ln w="9525">
            <a:noFill/>
            <a:miter lim="800000"/>
            <a:headEnd/>
            <a:tailEnd/>
          </a:ln>
          <a:effectLst/>
        </p:spPr>
        <p:txBody>
          <a:bodyPr>
            <a:spAutoFit/>
          </a:bodyPr>
          <a:lstStyle/>
          <a:p>
            <a:pPr>
              <a:spcBef>
                <a:spcPct val="50000"/>
              </a:spcBef>
            </a:pPr>
            <a:r>
              <a:rPr lang="en-US" sz="1600" b="0" dirty="0"/>
              <a:t>Emotionally </a:t>
            </a:r>
            <a:r>
              <a:rPr lang="en-US" sz="1600" b="0" dirty="0" err="1"/>
              <a:t>fullfilling</a:t>
            </a:r>
            <a:endParaRPr lang="en-US" sz="1600" b="0" dirty="0"/>
          </a:p>
        </p:txBody>
      </p:sp>
      <p:sp>
        <p:nvSpPr>
          <p:cNvPr id="303109" name="Text Box 5"/>
          <p:cNvSpPr txBox="1">
            <a:spLocks noChangeArrowheads="1"/>
          </p:cNvSpPr>
          <p:nvPr/>
        </p:nvSpPr>
        <p:spPr bwMode="blackWhite">
          <a:xfrm>
            <a:off x="7010400" y="2559050"/>
            <a:ext cx="1905000" cy="336550"/>
          </a:xfrm>
          <a:prstGeom prst="rect">
            <a:avLst/>
          </a:prstGeom>
          <a:noFill/>
          <a:ln w="9525">
            <a:noFill/>
            <a:miter lim="800000"/>
            <a:headEnd/>
            <a:tailEnd/>
          </a:ln>
          <a:effectLst/>
        </p:spPr>
        <p:txBody>
          <a:bodyPr>
            <a:spAutoFit/>
          </a:bodyPr>
          <a:lstStyle/>
          <a:p>
            <a:pPr>
              <a:spcBef>
                <a:spcPct val="50000"/>
              </a:spcBef>
            </a:pPr>
            <a:r>
              <a:rPr lang="en-US" sz="1600" b="0" dirty="0"/>
              <a:t>Rewarding</a:t>
            </a:r>
          </a:p>
        </p:txBody>
      </p:sp>
      <p:sp>
        <p:nvSpPr>
          <p:cNvPr id="303110" name="Text Box 6"/>
          <p:cNvSpPr txBox="1">
            <a:spLocks noChangeArrowheads="1"/>
          </p:cNvSpPr>
          <p:nvPr/>
        </p:nvSpPr>
        <p:spPr bwMode="blackWhite">
          <a:xfrm>
            <a:off x="1524000" y="1295400"/>
            <a:ext cx="1905000" cy="336550"/>
          </a:xfrm>
          <a:prstGeom prst="rect">
            <a:avLst/>
          </a:prstGeom>
          <a:noFill/>
          <a:ln w="9525">
            <a:noFill/>
            <a:miter lim="800000"/>
            <a:headEnd/>
            <a:tailEnd/>
          </a:ln>
          <a:effectLst/>
        </p:spPr>
        <p:txBody>
          <a:bodyPr>
            <a:spAutoFit/>
          </a:bodyPr>
          <a:lstStyle/>
          <a:p>
            <a:pPr>
              <a:spcBef>
                <a:spcPct val="50000"/>
              </a:spcBef>
            </a:pPr>
            <a:r>
              <a:rPr lang="en-US" sz="1600" b="0"/>
              <a:t>Satisfying</a:t>
            </a:r>
          </a:p>
        </p:txBody>
      </p:sp>
      <p:sp>
        <p:nvSpPr>
          <p:cNvPr id="303111" name="Text Box 7"/>
          <p:cNvSpPr txBox="1">
            <a:spLocks noChangeArrowheads="1"/>
          </p:cNvSpPr>
          <p:nvPr/>
        </p:nvSpPr>
        <p:spPr bwMode="blackWhite">
          <a:xfrm>
            <a:off x="228600" y="4191000"/>
            <a:ext cx="1905000" cy="336550"/>
          </a:xfrm>
          <a:prstGeom prst="rect">
            <a:avLst/>
          </a:prstGeom>
          <a:noFill/>
          <a:ln w="9525">
            <a:noFill/>
            <a:miter lim="800000"/>
            <a:headEnd/>
            <a:tailEnd/>
          </a:ln>
          <a:effectLst/>
        </p:spPr>
        <p:txBody>
          <a:bodyPr>
            <a:spAutoFit/>
          </a:bodyPr>
          <a:lstStyle/>
          <a:p>
            <a:pPr>
              <a:spcBef>
                <a:spcPct val="50000"/>
              </a:spcBef>
            </a:pPr>
            <a:r>
              <a:rPr lang="en-US" sz="1600" b="0" dirty="0"/>
              <a:t>Entertaining</a:t>
            </a:r>
          </a:p>
        </p:txBody>
      </p:sp>
      <p:sp>
        <p:nvSpPr>
          <p:cNvPr id="303112" name="Text Box 8"/>
          <p:cNvSpPr txBox="1">
            <a:spLocks noChangeArrowheads="1"/>
          </p:cNvSpPr>
          <p:nvPr/>
        </p:nvSpPr>
        <p:spPr bwMode="blackWhite">
          <a:xfrm>
            <a:off x="762000" y="2482850"/>
            <a:ext cx="1905000" cy="336550"/>
          </a:xfrm>
          <a:prstGeom prst="rect">
            <a:avLst/>
          </a:prstGeom>
          <a:noFill/>
          <a:ln w="9525">
            <a:noFill/>
            <a:miter lim="800000"/>
            <a:headEnd/>
            <a:tailEnd/>
          </a:ln>
          <a:effectLst/>
        </p:spPr>
        <p:txBody>
          <a:bodyPr>
            <a:spAutoFit/>
          </a:bodyPr>
          <a:lstStyle/>
          <a:p>
            <a:pPr>
              <a:spcBef>
                <a:spcPct val="50000"/>
              </a:spcBef>
            </a:pPr>
            <a:r>
              <a:rPr lang="en-US" sz="1600" b="0"/>
              <a:t>enjoyable</a:t>
            </a:r>
          </a:p>
        </p:txBody>
      </p:sp>
      <p:sp>
        <p:nvSpPr>
          <p:cNvPr id="303113" name="Text Box 9"/>
          <p:cNvSpPr txBox="1">
            <a:spLocks noChangeArrowheads="1"/>
          </p:cNvSpPr>
          <p:nvPr/>
        </p:nvSpPr>
        <p:spPr bwMode="blackWhite">
          <a:xfrm>
            <a:off x="685800" y="5302250"/>
            <a:ext cx="1905000" cy="336550"/>
          </a:xfrm>
          <a:prstGeom prst="rect">
            <a:avLst/>
          </a:prstGeom>
          <a:noFill/>
          <a:ln w="9525">
            <a:noFill/>
            <a:miter lim="800000"/>
            <a:headEnd/>
            <a:tailEnd/>
          </a:ln>
          <a:effectLst/>
        </p:spPr>
        <p:txBody>
          <a:bodyPr>
            <a:spAutoFit/>
          </a:bodyPr>
          <a:lstStyle/>
          <a:p>
            <a:pPr>
              <a:spcBef>
                <a:spcPct val="50000"/>
              </a:spcBef>
            </a:pPr>
            <a:r>
              <a:rPr lang="en-US" sz="1600" b="0" dirty="0"/>
              <a:t>helpful</a:t>
            </a:r>
          </a:p>
        </p:txBody>
      </p:sp>
      <p:sp>
        <p:nvSpPr>
          <p:cNvPr id="303114" name="Text Box 10"/>
          <p:cNvSpPr txBox="1">
            <a:spLocks noChangeArrowheads="1"/>
          </p:cNvSpPr>
          <p:nvPr/>
        </p:nvSpPr>
        <p:spPr bwMode="blackWhite">
          <a:xfrm>
            <a:off x="3505200" y="6064250"/>
            <a:ext cx="1905000" cy="336550"/>
          </a:xfrm>
          <a:prstGeom prst="rect">
            <a:avLst/>
          </a:prstGeom>
          <a:noFill/>
          <a:ln w="9525">
            <a:noFill/>
            <a:miter lim="800000"/>
            <a:headEnd/>
            <a:tailEnd/>
          </a:ln>
          <a:effectLst/>
        </p:spPr>
        <p:txBody>
          <a:bodyPr>
            <a:spAutoFit/>
          </a:bodyPr>
          <a:lstStyle/>
          <a:p>
            <a:pPr>
              <a:spcBef>
                <a:spcPct val="50000"/>
              </a:spcBef>
            </a:pPr>
            <a:r>
              <a:rPr lang="en-US" sz="1600" b="0"/>
              <a:t>Motivating</a:t>
            </a:r>
          </a:p>
        </p:txBody>
      </p:sp>
      <p:sp>
        <p:nvSpPr>
          <p:cNvPr id="303115" name="Text Box 11"/>
          <p:cNvSpPr txBox="1">
            <a:spLocks noChangeArrowheads="1"/>
          </p:cNvSpPr>
          <p:nvPr/>
        </p:nvSpPr>
        <p:spPr bwMode="blackWhite">
          <a:xfrm>
            <a:off x="6781800" y="5133975"/>
            <a:ext cx="1905000" cy="581025"/>
          </a:xfrm>
          <a:prstGeom prst="rect">
            <a:avLst/>
          </a:prstGeom>
          <a:noFill/>
          <a:ln w="9525">
            <a:noFill/>
            <a:miter lim="800000"/>
            <a:headEnd/>
            <a:tailEnd/>
          </a:ln>
          <a:effectLst/>
        </p:spPr>
        <p:txBody>
          <a:bodyPr>
            <a:spAutoFit/>
          </a:bodyPr>
          <a:lstStyle/>
          <a:p>
            <a:pPr>
              <a:spcBef>
                <a:spcPct val="50000"/>
              </a:spcBef>
            </a:pPr>
            <a:r>
              <a:rPr lang="en-US" sz="1600" b="0" dirty="0"/>
              <a:t>Aesthetically pleasing</a:t>
            </a:r>
          </a:p>
        </p:txBody>
      </p:sp>
      <p:sp>
        <p:nvSpPr>
          <p:cNvPr id="303116" name="Text Box 12"/>
          <p:cNvSpPr txBox="1">
            <a:spLocks noChangeArrowheads="1"/>
          </p:cNvSpPr>
          <p:nvPr/>
        </p:nvSpPr>
        <p:spPr bwMode="blackWhite">
          <a:xfrm>
            <a:off x="7086600" y="3914775"/>
            <a:ext cx="1905000" cy="581025"/>
          </a:xfrm>
          <a:prstGeom prst="rect">
            <a:avLst/>
          </a:prstGeom>
          <a:noFill/>
          <a:ln w="9525">
            <a:noFill/>
            <a:miter lim="800000"/>
            <a:headEnd/>
            <a:tailEnd/>
          </a:ln>
          <a:effectLst/>
        </p:spPr>
        <p:txBody>
          <a:bodyPr>
            <a:spAutoFit/>
          </a:bodyPr>
          <a:lstStyle/>
          <a:p>
            <a:pPr>
              <a:spcBef>
                <a:spcPct val="50000"/>
              </a:spcBef>
            </a:pPr>
            <a:r>
              <a:rPr lang="en-US" sz="1600" b="0" dirty="0"/>
              <a:t>Supportive of creativity</a:t>
            </a:r>
          </a:p>
        </p:txBody>
      </p:sp>
      <p:sp>
        <p:nvSpPr>
          <p:cNvPr id="303117" name="Text Box 13"/>
          <p:cNvSpPr txBox="1">
            <a:spLocks noChangeArrowheads="1"/>
          </p:cNvSpPr>
          <p:nvPr/>
        </p:nvSpPr>
        <p:spPr bwMode="blackWhite">
          <a:xfrm>
            <a:off x="3962400" y="1857375"/>
            <a:ext cx="1219200" cy="581025"/>
          </a:xfrm>
          <a:prstGeom prst="rect">
            <a:avLst/>
          </a:prstGeom>
          <a:noFill/>
          <a:ln w="9525">
            <a:noFill/>
            <a:miter lim="800000"/>
            <a:headEnd/>
            <a:tailEnd/>
          </a:ln>
          <a:effectLst/>
        </p:spPr>
        <p:txBody>
          <a:bodyPr>
            <a:spAutoFit/>
          </a:bodyPr>
          <a:lstStyle/>
          <a:p>
            <a:pPr>
              <a:spcBef>
                <a:spcPct val="50000"/>
              </a:spcBef>
            </a:pPr>
            <a:r>
              <a:rPr lang="en-US" sz="1600" b="0"/>
              <a:t>Efficient to use</a:t>
            </a:r>
          </a:p>
        </p:txBody>
      </p:sp>
      <p:sp>
        <p:nvSpPr>
          <p:cNvPr id="303118" name="Text Box 14"/>
          <p:cNvSpPr txBox="1">
            <a:spLocks noChangeArrowheads="1"/>
          </p:cNvSpPr>
          <p:nvPr/>
        </p:nvSpPr>
        <p:spPr bwMode="blackWhite">
          <a:xfrm>
            <a:off x="2514600" y="2619375"/>
            <a:ext cx="1143000" cy="581025"/>
          </a:xfrm>
          <a:prstGeom prst="rect">
            <a:avLst/>
          </a:prstGeom>
          <a:noFill/>
          <a:ln w="9525">
            <a:noFill/>
            <a:miter lim="800000"/>
            <a:headEnd/>
            <a:tailEnd/>
          </a:ln>
          <a:effectLst/>
        </p:spPr>
        <p:txBody>
          <a:bodyPr>
            <a:spAutoFit/>
          </a:bodyPr>
          <a:lstStyle/>
          <a:p>
            <a:pPr>
              <a:spcBef>
                <a:spcPct val="50000"/>
              </a:spcBef>
            </a:pPr>
            <a:r>
              <a:rPr lang="en-US" sz="1600" b="0"/>
              <a:t>Easy to remember</a:t>
            </a:r>
          </a:p>
        </p:txBody>
      </p:sp>
      <p:sp>
        <p:nvSpPr>
          <p:cNvPr id="303119" name="Text Box 15"/>
          <p:cNvSpPr txBox="1">
            <a:spLocks noChangeArrowheads="1"/>
          </p:cNvSpPr>
          <p:nvPr/>
        </p:nvSpPr>
        <p:spPr bwMode="blackWhite">
          <a:xfrm>
            <a:off x="5486400" y="2514600"/>
            <a:ext cx="1066800" cy="581025"/>
          </a:xfrm>
          <a:prstGeom prst="rect">
            <a:avLst/>
          </a:prstGeom>
          <a:noFill/>
          <a:ln w="9525">
            <a:noFill/>
            <a:miter lim="800000"/>
            <a:headEnd/>
            <a:tailEnd/>
          </a:ln>
          <a:effectLst/>
        </p:spPr>
        <p:txBody>
          <a:bodyPr>
            <a:spAutoFit/>
          </a:bodyPr>
          <a:lstStyle/>
          <a:p>
            <a:pPr>
              <a:spcBef>
                <a:spcPct val="50000"/>
              </a:spcBef>
            </a:pPr>
            <a:r>
              <a:rPr lang="en-US" sz="1600" b="0"/>
              <a:t>Effective to use</a:t>
            </a:r>
          </a:p>
        </p:txBody>
      </p:sp>
      <p:sp>
        <p:nvSpPr>
          <p:cNvPr id="303120" name="Text Box 16"/>
          <p:cNvSpPr txBox="1">
            <a:spLocks noChangeArrowheads="1"/>
          </p:cNvSpPr>
          <p:nvPr/>
        </p:nvSpPr>
        <p:spPr bwMode="blackWhite">
          <a:xfrm>
            <a:off x="2667000" y="3949700"/>
            <a:ext cx="1066800" cy="581025"/>
          </a:xfrm>
          <a:prstGeom prst="rect">
            <a:avLst/>
          </a:prstGeom>
          <a:noFill/>
          <a:ln w="9525">
            <a:noFill/>
            <a:miter lim="800000"/>
            <a:headEnd/>
            <a:tailEnd/>
          </a:ln>
          <a:effectLst/>
        </p:spPr>
        <p:txBody>
          <a:bodyPr>
            <a:spAutoFit/>
          </a:bodyPr>
          <a:lstStyle/>
          <a:p>
            <a:pPr>
              <a:spcBef>
                <a:spcPct val="50000"/>
              </a:spcBef>
            </a:pPr>
            <a:r>
              <a:rPr lang="en-US" sz="1600" b="0"/>
              <a:t>Easy to learn</a:t>
            </a:r>
          </a:p>
        </p:txBody>
      </p:sp>
      <p:sp>
        <p:nvSpPr>
          <p:cNvPr id="303121" name="Text Box 17"/>
          <p:cNvSpPr txBox="1">
            <a:spLocks noChangeArrowheads="1"/>
          </p:cNvSpPr>
          <p:nvPr/>
        </p:nvSpPr>
        <p:spPr bwMode="blackWhite">
          <a:xfrm>
            <a:off x="5257800" y="4067175"/>
            <a:ext cx="990600" cy="581025"/>
          </a:xfrm>
          <a:prstGeom prst="rect">
            <a:avLst/>
          </a:prstGeom>
          <a:noFill/>
          <a:ln w="9525">
            <a:noFill/>
            <a:miter lim="800000"/>
            <a:headEnd/>
            <a:tailEnd/>
          </a:ln>
          <a:effectLst/>
        </p:spPr>
        <p:txBody>
          <a:bodyPr>
            <a:spAutoFit/>
          </a:bodyPr>
          <a:lstStyle/>
          <a:p>
            <a:pPr>
              <a:spcBef>
                <a:spcPct val="50000"/>
              </a:spcBef>
            </a:pPr>
            <a:r>
              <a:rPr lang="en-US" sz="1600" b="0"/>
              <a:t>Safe to use</a:t>
            </a:r>
          </a:p>
        </p:txBody>
      </p:sp>
      <p:sp>
        <p:nvSpPr>
          <p:cNvPr id="303122" name="Line 18"/>
          <p:cNvSpPr>
            <a:spLocks noChangeShapeType="1"/>
          </p:cNvSpPr>
          <p:nvPr/>
        </p:nvSpPr>
        <p:spPr bwMode="blackWhite">
          <a:xfrm flipH="1">
            <a:off x="3657600" y="2895600"/>
            <a:ext cx="1828800" cy="1143000"/>
          </a:xfrm>
          <a:prstGeom prst="line">
            <a:avLst/>
          </a:prstGeom>
          <a:noFill/>
          <a:ln w="9525">
            <a:solidFill>
              <a:schemeClr val="tx1"/>
            </a:solidFill>
            <a:round/>
            <a:headEnd/>
            <a:tailEnd/>
          </a:ln>
          <a:effectLst/>
        </p:spPr>
        <p:txBody>
          <a:bodyPr wrap="none" anchor="ctr"/>
          <a:lstStyle/>
          <a:p>
            <a:endParaRPr lang="en-US"/>
          </a:p>
        </p:txBody>
      </p:sp>
      <p:sp>
        <p:nvSpPr>
          <p:cNvPr id="303123" name="Line 19"/>
          <p:cNvSpPr>
            <a:spLocks noChangeShapeType="1"/>
          </p:cNvSpPr>
          <p:nvPr/>
        </p:nvSpPr>
        <p:spPr bwMode="blackWhite">
          <a:xfrm>
            <a:off x="4572000" y="2362200"/>
            <a:ext cx="0" cy="2286000"/>
          </a:xfrm>
          <a:prstGeom prst="line">
            <a:avLst/>
          </a:prstGeom>
          <a:noFill/>
          <a:ln w="9525">
            <a:solidFill>
              <a:schemeClr val="tx1"/>
            </a:solidFill>
            <a:round/>
            <a:headEnd/>
            <a:tailEnd/>
          </a:ln>
          <a:effectLst/>
        </p:spPr>
        <p:txBody>
          <a:bodyPr wrap="none" anchor="ctr"/>
          <a:lstStyle/>
          <a:p>
            <a:endParaRPr lang="en-US"/>
          </a:p>
        </p:txBody>
      </p:sp>
      <p:sp>
        <p:nvSpPr>
          <p:cNvPr id="303124" name="Line 20"/>
          <p:cNvSpPr>
            <a:spLocks noChangeShapeType="1"/>
          </p:cNvSpPr>
          <p:nvPr/>
        </p:nvSpPr>
        <p:spPr bwMode="blackWhite">
          <a:xfrm>
            <a:off x="3581400" y="2971800"/>
            <a:ext cx="1981200" cy="1066800"/>
          </a:xfrm>
          <a:prstGeom prst="line">
            <a:avLst/>
          </a:prstGeom>
          <a:noFill/>
          <a:ln w="9525">
            <a:solidFill>
              <a:schemeClr val="tx1"/>
            </a:solidFill>
            <a:round/>
            <a:headEnd/>
            <a:tailEnd/>
          </a:ln>
          <a:effectLst/>
        </p:spPr>
        <p:txBody>
          <a:bodyPr wrap="none" anchor="ctr"/>
          <a:lstStyle/>
          <a:p>
            <a:endParaRPr lang="en-US"/>
          </a:p>
        </p:txBody>
      </p:sp>
      <p:sp>
        <p:nvSpPr>
          <p:cNvPr id="303125" name="Text Box 21"/>
          <p:cNvSpPr txBox="1">
            <a:spLocks noChangeArrowheads="1"/>
          </p:cNvSpPr>
          <p:nvPr/>
        </p:nvSpPr>
        <p:spPr bwMode="blackWhite">
          <a:xfrm>
            <a:off x="3886200" y="4648200"/>
            <a:ext cx="1371600" cy="581025"/>
          </a:xfrm>
          <a:prstGeom prst="rect">
            <a:avLst/>
          </a:prstGeom>
          <a:noFill/>
          <a:ln w="9525">
            <a:noFill/>
            <a:miter lim="800000"/>
            <a:headEnd/>
            <a:tailEnd/>
          </a:ln>
          <a:effectLst/>
        </p:spPr>
        <p:txBody>
          <a:bodyPr>
            <a:spAutoFit/>
          </a:bodyPr>
          <a:lstStyle/>
          <a:p>
            <a:pPr>
              <a:spcBef>
                <a:spcPct val="50000"/>
              </a:spcBef>
            </a:pPr>
            <a:r>
              <a:rPr lang="en-US" sz="1600" b="0"/>
              <a:t>Have good utility</a:t>
            </a:r>
          </a:p>
        </p:txBody>
      </p:sp>
      <p:sp>
        <p:nvSpPr>
          <p:cNvPr id="303126" name="Oval 22"/>
          <p:cNvSpPr>
            <a:spLocks noChangeArrowheads="1"/>
          </p:cNvSpPr>
          <p:nvPr/>
        </p:nvSpPr>
        <p:spPr bwMode="blackWhite">
          <a:xfrm>
            <a:off x="3810000" y="2701925"/>
            <a:ext cx="1524000" cy="1447800"/>
          </a:xfrm>
          <a:prstGeom prst="ellipse">
            <a:avLst/>
          </a:prstGeom>
          <a:solidFill>
            <a:srgbClr val="FFCC00"/>
          </a:solidFill>
          <a:ln w="9525">
            <a:solidFill>
              <a:schemeClr val="tx1"/>
            </a:solidFill>
            <a:round/>
            <a:headEnd/>
            <a:tailEnd/>
          </a:ln>
          <a:effectLst/>
        </p:spPr>
        <p:txBody>
          <a:bodyPr wrap="none" anchor="ctr"/>
          <a:lstStyle/>
          <a:p>
            <a:r>
              <a:rPr lang="en-US"/>
              <a:t>Usability</a:t>
            </a:r>
          </a:p>
          <a:p>
            <a:r>
              <a:rPr lang="en-US"/>
              <a:t> Goals</a:t>
            </a:r>
          </a:p>
        </p:txBody>
      </p:sp>
      <p:grpSp>
        <p:nvGrpSpPr>
          <p:cNvPr id="23" name="Group 4"/>
          <p:cNvGrpSpPr>
            <a:grpSpLocks/>
          </p:cNvGrpSpPr>
          <p:nvPr/>
        </p:nvGrpSpPr>
        <p:grpSpPr bwMode="auto">
          <a:xfrm>
            <a:off x="0" y="0"/>
            <a:ext cx="9144000" cy="6858000"/>
            <a:chOff x="0" y="0"/>
            <a:chExt cx="5760" cy="4320"/>
          </a:xfrm>
        </p:grpSpPr>
        <p:sp>
          <p:nvSpPr>
            <p:cNvPr id="24"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25"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26" name="Picture 9"/>
            <p:cNvPicPr>
              <a:picLocks noChangeAspect="1" noChangeArrowheads="1"/>
            </p:cNvPicPr>
            <p:nvPr/>
          </p:nvPicPr>
          <p:blipFill>
            <a:blip r:embed="rId3"/>
            <a:srcRect/>
            <a:stretch>
              <a:fillRect/>
            </a:stretch>
          </p:blipFill>
          <p:spPr bwMode="auto">
            <a:xfrm>
              <a:off x="0" y="0"/>
              <a:ext cx="672" cy="672"/>
            </a:xfrm>
            <a:prstGeom prst="rect">
              <a:avLst/>
            </a:prstGeom>
            <a:noFill/>
            <a:ln w="9525">
              <a:noFill/>
              <a:miter lim="800000"/>
              <a:headEnd/>
              <a:tailEnd/>
            </a:ln>
            <a:effectLst/>
          </p:spPr>
        </p:pic>
        <p:pic>
          <p:nvPicPr>
            <p:cNvPr id="27" name="Picture 10"/>
            <p:cNvPicPr>
              <a:picLocks noChangeAspect="1" noChangeArrowheads="1"/>
            </p:cNvPicPr>
            <p:nvPr/>
          </p:nvPicPr>
          <p:blipFill>
            <a:blip r:embed="rId4"/>
            <a:srcRect/>
            <a:stretch>
              <a:fillRect/>
            </a:stretch>
          </p:blipFill>
          <p:spPr bwMode="auto">
            <a:xfrm>
              <a:off x="4480" y="0"/>
              <a:ext cx="176" cy="672"/>
            </a:xfrm>
            <a:prstGeom prst="rect">
              <a:avLst/>
            </a:prstGeom>
            <a:noFill/>
            <a:ln w="9525">
              <a:noFill/>
              <a:miter lim="800000"/>
              <a:headEnd/>
              <a:tailEnd/>
            </a:ln>
            <a:effectLst/>
          </p:spPr>
        </p:pic>
        <p:pic>
          <p:nvPicPr>
            <p:cNvPr id="28" name="Picture 11"/>
            <p:cNvPicPr>
              <a:picLocks noChangeAspect="1" noChangeArrowheads="1"/>
            </p:cNvPicPr>
            <p:nvPr/>
          </p:nvPicPr>
          <p:blipFill>
            <a:blip r:embed="rId4"/>
            <a:srcRect/>
            <a:stretch>
              <a:fillRect/>
            </a:stretch>
          </p:blipFill>
          <p:spPr bwMode="auto">
            <a:xfrm>
              <a:off x="5584" y="0"/>
              <a:ext cx="176" cy="672"/>
            </a:xfrm>
            <a:prstGeom prst="rect">
              <a:avLst/>
            </a:prstGeom>
            <a:noFill/>
            <a:ln w="9525">
              <a:noFill/>
              <a:miter lim="800000"/>
              <a:headEnd/>
              <a:tailEnd/>
            </a:ln>
            <a:effectLst/>
          </p:spPr>
        </p:pic>
      </p:grpSp>
      <p:sp>
        <p:nvSpPr>
          <p:cNvPr id="29" name="TextBox 28"/>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1045"/>
            <a:ext cx="195262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613666"/>
            <a:ext cx="1952625" cy="27109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276475"/>
            <a:ext cx="1933575" cy="2600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3964" y="311683"/>
            <a:ext cx="2537874" cy="369332"/>
          </a:xfrm>
          <a:prstGeom prst="rect">
            <a:avLst/>
          </a:prstGeom>
        </p:spPr>
        <p:txBody>
          <a:bodyPr wrap="none">
            <a:spAutoFit/>
          </a:bodyPr>
          <a:lstStyle/>
          <a:p>
            <a:r>
              <a:rPr lang="en-US" b="1" dirty="0">
                <a:solidFill>
                  <a:srgbClr val="000000"/>
                </a:solidFill>
                <a:latin typeface="Times New Roman" panose="02020603050405020304" pitchFamily="18" charset="0"/>
              </a:rPr>
              <a:t>Opening the file drawer</a:t>
            </a:r>
            <a:endParaRPr lang="en-US" b="1" i="0" dirty="0">
              <a:solidFill>
                <a:srgbClr val="000000"/>
              </a:solidFill>
              <a:effectLst/>
              <a:latin typeface="Times New Roman" panose="02020603050405020304" pitchFamily="18" charset="0"/>
            </a:endParaRPr>
          </a:p>
        </p:txBody>
      </p:sp>
      <p:sp>
        <p:nvSpPr>
          <p:cNvPr id="6" name="Rectangle 5"/>
          <p:cNvSpPr/>
          <p:nvPr/>
        </p:nvSpPr>
        <p:spPr>
          <a:xfrm>
            <a:off x="6172200" y="1676400"/>
            <a:ext cx="2667000" cy="923330"/>
          </a:xfrm>
          <a:prstGeom prst="rect">
            <a:avLst/>
          </a:prstGeom>
        </p:spPr>
        <p:txBody>
          <a:bodyPr wrap="square">
            <a:spAutoFit/>
          </a:bodyPr>
          <a:lstStyle/>
          <a:p>
            <a:r>
              <a:rPr lang="en-US" b="1" dirty="0">
                <a:solidFill>
                  <a:srgbClr val="000000"/>
                </a:solidFill>
                <a:latin typeface="Times New Roman" panose="02020603050405020304" pitchFamily="18" charset="0"/>
              </a:rPr>
              <a:t>Design Suggestion</a:t>
            </a:r>
          </a:p>
          <a:p>
            <a:r>
              <a:rPr lang="en-US" dirty="0"/>
              <a:t/>
            </a:r>
            <a:br>
              <a:rPr lang="en-US" dirty="0"/>
            </a:br>
            <a:endParaRPr lang="en-US" dirty="0"/>
          </a:p>
        </p:txBody>
      </p:sp>
    </p:spTree>
    <p:extLst>
      <p:ext uri="{BB962C8B-B14F-4D97-AF65-F5344CB8AC3E}">
        <p14:creationId xmlns:p14="http://schemas.microsoft.com/office/powerpoint/2010/main" val="21820614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1600200"/>
            <a:ext cx="9144000" cy="4724400"/>
          </a:xfrm>
        </p:spPr>
        <p:txBody>
          <a:bodyPr>
            <a:normAutofit/>
          </a:bodyPr>
          <a:lstStyle/>
          <a:p>
            <a:pPr>
              <a:buNone/>
            </a:pPr>
            <a:r>
              <a:rPr lang="en-US" sz="2800" dirty="0"/>
              <a:t>Famous </a:t>
            </a:r>
            <a:r>
              <a:rPr lang="en-US" sz="2800" dirty="0" smtClean="0"/>
              <a:t>Quotations</a:t>
            </a:r>
          </a:p>
          <a:p>
            <a:pPr>
              <a:buNone/>
            </a:pPr>
            <a:r>
              <a:rPr lang="en-US" sz="2800" dirty="0" smtClean="0"/>
              <a:t>	“</a:t>
            </a:r>
            <a:r>
              <a:rPr lang="en-US" sz="2800" dirty="0"/>
              <a:t>It is easy to make things hard. It is </a:t>
            </a:r>
            <a:r>
              <a:rPr lang="en-US" sz="2800" dirty="0" smtClean="0"/>
              <a:t>hard to </a:t>
            </a:r>
            <a:r>
              <a:rPr lang="en-US" sz="2800" dirty="0"/>
              <a:t>make things easy</a:t>
            </a:r>
            <a:r>
              <a:rPr lang="en-US" sz="2800" dirty="0" smtClean="0"/>
              <a:t>.”  </a:t>
            </a:r>
            <a:r>
              <a:rPr lang="en-US" sz="2400" dirty="0"/>
              <a:t>– Al </a:t>
            </a:r>
            <a:r>
              <a:rPr lang="en-US" sz="2400" dirty="0" err="1"/>
              <a:t>Chapanis</a:t>
            </a:r>
            <a:r>
              <a:rPr lang="en-US" sz="2400" dirty="0" smtClean="0"/>
              <a:t>, 1982</a:t>
            </a:r>
            <a:endParaRPr lang="en-US" sz="2400" dirty="0"/>
          </a:p>
          <a:p>
            <a:pPr>
              <a:buNone/>
            </a:pPr>
            <a:endParaRPr lang="en-US" dirty="0"/>
          </a:p>
          <a:p>
            <a:pPr>
              <a:buNone/>
            </a:pPr>
            <a:r>
              <a:rPr lang="en-US" sz="2800" dirty="0" smtClean="0"/>
              <a:t>	“</a:t>
            </a:r>
            <a:r>
              <a:rPr lang="en-US" sz="2800" dirty="0"/>
              <a:t>Learning to use a computer system is </a:t>
            </a:r>
            <a:r>
              <a:rPr lang="en-US" sz="2800" dirty="0" smtClean="0"/>
              <a:t>like learning </a:t>
            </a:r>
            <a:r>
              <a:rPr lang="en-US" sz="2800" dirty="0"/>
              <a:t>to use a parachute – if a </a:t>
            </a:r>
            <a:r>
              <a:rPr lang="en-US" sz="2800" dirty="0" smtClean="0"/>
              <a:t>person fails </a:t>
            </a:r>
            <a:r>
              <a:rPr lang="en-US" sz="2800" dirty="0"/>
              <a:t>on the first try, </a:t>
            </a:r>
            <a:r>
              <a:rPr lang="en-US" sz="2800" dirty="0" smtClean="0"/>
              <a:t>chances </a:t>
            </a:r>
            <a:r>
              <a:rPr lang="en-US" sz="2800" dirty="0"/>
              <a:t>are he </a:t>
            </a:r>
            <a:r>
              <a:rPr lang="en-US" sz="2800" dirty="0" smtClean="0"/>
              <a:t>won’t try </a:t>
            </a:r>
            <a:r>
              <a:rPr lang="en-US" sz="2800" dirty="0"/>
              <a:t>again.” – anonymous</a:t>
            </a:r>
          </a:p>
          <a:p>
            <a:pPr>
              <a:buNone/>
            </a:pPr>
            <a:endParaRPr lang="en-US" dirty="0"/>
          </a:p>
          <a:p>
            <a:endParaRPr lang="en-US" dirty="0"/>
          </a:p>
          <a:p>
            <a:pPr lvl="1"/>
            <a:endParaRPr lang="en-US" sz="1400" dirty="0"/>
          </a:p>
          <a:p>
            <a:pPr lvl="1"/>
            <a:endParaRPr lang="en-US" sz="1600" dirty="0"/>
          </a:p>
        </p:txBody>
      </p:sp>
      <p:grpSp>
        <p:nvGrpSpPr>
          <p:cNvPr id="2" name="Group 4"/>
          <p:cNvGrpSpPr>
            <a:grpSpLocks/>
          </p:cNvGrpSpPr>
          <p:nvPr/>
        </p:nvGrpSpPr>
        <p:grpSpPr bwMode="auto">
          <a:xfrm>
            <a:off x="0" y="0"/>
            <a:ext cx="9144000" cy="1066800"/>
            <a:chOff x="0" y="0"/>
            <a:chExt cx="5760" cy="672"/>
          </a:xfrm>
        </p:grpSpPr>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153400" cy="4724400"/>
          </a:xfrm>
        </p:spPr>
        <p:txBody>
          <a:bodyPr>
            <a:normAutofit/>
          </a:bodyPr>
          <a:lstStyle/>
          <a:p>
            <a:pPr>
              <a:buNone/>
            </a:pPr>
            <a:r>
              <a:rPr lang="en-US" dirty="0" smtClean="0"/>
              <a:t>Today’s Revelation</a:t>
            </a:r>
          </a:p>
          <a:p>
            <a:pPr>
              <a:buNone/>
            </a:pPr>
            <a:endParaRPr lang="en-US" dirty="0"/>
          </a:p>
          <a:p>
            <a:pPr>
              <a:buNone/>
            </a:pPr>
            <a:r>
              <a:rPr lang="en-US" dirty="0" smtClean="0"/>
              <a:t>“Don’t Make me THINK, is the key to a usable product”</a:t>
            </a:r>
          </a:p>
          <a:p>
            <a:endParaRPr lang="en-US" dirty="0"/>
          </a:p>
          <a:p>
            <a:pPr lvl="1"/>
            <a:endParaRPr lang="en-US" sz="1400" dirty="0"/>
          </a:p>
          <a:p>
            <a:pPr lvl="1"/>
            <a:endParaRPr lang="en-US" sz="1600"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ltLang="en-US" dirty="0"/>
              <a:t>Quote of the Day – Terry </a:t>
            </a:r>
            <a:r>
              <a:rPr lang="en-US" altLang="en-US" dirty="0" err="1"/>
              <a:t>Winograd</a:t>
            </a:r>
            <a:endParaRPr lang="en-US" altLang="en-US" dirty="0"/>
          </a:p>
        </p:txBody>
      </p:sp>
      <p:sp>
        <p:nvSpPr>
          <p:cNvPr id="268291" name="Rectangle 3"/>
          <p:cNvSpPr>
            <a:spLocks noGrp="1" noChangeArrowheads="1"/>
          </p:cNvSpPr>
          <p:nvPr>
            <p:ph type="body" idx="1"/>
          </p:nvPr>
        </p:nvSpPr>
        <p:spPr>
          <a:xfrm>
            <a:off x="457200" y="1295400"/>
            <a:ext cx="8458200" cy="4525963"/>
          </a:xfrm>
        </p:spPr>
        <p:txBody>
          <a:bodyPr>
            <a:noAutofit/>
          </a:bodyPr>
          <a:lstStyle/>
          <a:p>
            <a:pPr>
              <a:buFontTx/>
              <a:buNone/>
            </a:pPr>
            <a:r>
              <a:rPr lang="en-US" altLang="en-US" sz="2000" dirty="0"/>
              <a:t>“HCI is the kind of discipline which is neither the study of humans nor the study of technology, but rather the </a:t>
            </a:r>
            <a:r>
              <a:rPr lang="en-US" altLang="en-US" sz="2000" dirty="0">
                <a:solidFill>
                  <a:schemeClr val="accent1"/>
                </a:solidFill>
              </a:rPr>
              <a:t>bridging between the two</a:t>
            </a:r>
            <a:r>
              <a:rPr lang="en-US" altLang="en-US" sz="2000" dirty="0"/>
              <a:t>. So you always have to have one eye open to the questions:</a:t>
            </a:r>
          </a:p>
          <a:p>
            <a:pPr lvl="1"/>
            <a:r>
              <a:rPr lang="en-US" altLang="en-US" sz="2000" dirty="0"/>
              <a:t>What can the technology do?</a:t>
            </a:r>
          </a:p>
          <a:p>
            <a:pPr lvl="1"/>
            <a:endParaRPr lang="en-US" altLang="en-US" sz="2000" dirty="0"/>
          </a:p>
          <a:p>
            <a:pPr lvl="1"/>
            <a:r>
              <a:rPr lang="en-US" altLang="en-US" sz="2000" dirty="0"/>
              <a:t>How can you build it ?</a:t>
            </a:r>
          </a:p>
          <a:p>
            <a:pPr lvl="1"/>
            <a:endParaRPr lang="en-US" altLang="en-US" sz="2000" dirty="0"/>
          </a:p>
          <a:p>
            <a:pPr lvl="1"/>
            <a:r>
              <a:rPr lang="en-US" altLang="en-US" sz="2000" dirty="0"/>
              <a:t>What are the possibilities?</a:t>
            </a:r>
          </a:p>
          <a:p>
            <a:pPr>
              <a:buFontTx/>
              <a:buNone/>
            </a:pPr>
            <a:r>
              <a:rPr lang="en-US" altLang="en-US" sz="2000" dirty="0"/>
              <a:t>And one eye open to the question</a:t>
            </a:r>
          </a:p>
          <a:p>
            <a:pPr lvl="1"/>
            <a:r>
              <a:rPr lang="en-US" altLang="en-US" sz="2000" dirty="0"/>
              <a:t>What are people doing and how would this fit in </a:t>
            </a:r>
          </a:p>
          <a:p>
            <a:pPr lvl="1"/>
            <a:endParaRPr lang="en-US" altLang="en-US" sz="2000" dirty="0"/>
          </a:p>
          <a:p>
            <a:pPr lvl="1"/>
            <a:r>
              <a:rPr lang="en-US" altLang="en-US" sz="2000" dirty="0"/>
              <a:t>What would they do with it ?	</a:t>
            </a:r>
          </a:p>
          <a:p>
            <a:pPr>
              <a:buFontTx/>
              <a:buNone/>
            </a:pPr>
            <a:r>
              <a:rPr lang="en-US" altLang="en-US" sz="2000" dirty="0"/>
              <a:t>If you lose sight of either of those you fail to design well .. I think the challenge is to really keep knowledge of both the technology and the people </a:t>
            </a:r>
            <a:r>
              <a:rPr lang="en-US" altLang="en-US" sz="2000" dirty="0" smtClean="0"/>
              <a:t>playing off </a:t>
            </a:r>
            <a:r>
              <a:rPr lang="en-US" altLang="en-US" sz="2000" dirty="0"/>
              <a:t>against each other in order to develop new things” </a:t>
            </a:r>
          </a:p>
        </p:txBody>
      </p:sp>
    </p:spTree>
    <p:extLst>
      <p:ext uri="{BB962C8B-B14F-4D97-AF65-F5344CB8AC3E}">
        <p14:creationId xmlns:p14="http://schemas.microsoft.com/office/powerpoint/2010/main" val="568233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t>Engineers Belief</a:t>
            </a:r>
          </a:p>
        </p:txBody>
      </p:sp>
      <p:sp>
        <p:nvSpPr>
          <p:cNvPr id="23555" name="Rectangle 3"/>
          <p:cNvSpPr>
            <a:spLocks noGrp="1" noChangeArrowheads="1"/>
          </p:cNvSpPr>
          <p:nvPr>
            <p:ph type="body" idx="1"/>
          </p:nvPr>
        </p:nvSpPr>
        <p:spPr/>
        <p:txBody>
          <a:bodyPr>
            <a:normAutofit fontScale="92500" lnSpcReduction="10000"/>
          </a:bodyPr>
          <a:lstStyle/>
          <a:p>
            <a:pPr>
              <a:buFontTx/>
              <a:buNone/>
            </a:pPr>
            <a:r>
              <a:rPr lang="en-US" altLang="en-US" smtClean="0"/>
              <a:t>Engineers believe that since they made it, can use it, everyone can use it</a:t>
            </a:r>
          </a:p>
          <a:p>
            <a:pPr>
              <a:buFontTx/>
              <a:buNone/>
            </a:pPr>
            <a:endParaRPr lang="en-US" altLang="en-US" smtClean="0"/>
          </a:p>
          <a:p>
            <a:pPr>
              <a:buFontTx/>
              <a:buNone/>
            </a:pPr>
            <a:r>
              <a:rPr lang="en-US" altLang="en-US" smtClean="0"/>
              <a:t>“If WE can use it, YOU can use it. If you can’t, YOU must be STUPID”</a:t>
            </a:r>
          </a:p>
          <a:p>
            <a:pPr>
              <a:buFontTx/>
              <a:buNone/>
            </a:pPr>
            <a:endParaRPr lang="en-US" altLang="en-US" smtClean="0"/>
          </a:p>
          <a:p>
            <a:pPr>
              <a:buFontTx/>
              <a:buNone/>
            </a:pPr>
            <a:r>
              <a:rPr lang="en-US" altLang="en-US" smtClean="0"/>
              <a:t>“Users are stupid” – anonymous</a:t>
            </a:r>
          </a:p>
          <a:p>
            <a:pPr>
              <a:buFontTx/>
              <a:buNone/>
            </a:pPr>
            <a:endParaRPr lang="en-US" altLang="en-US" smtClean="0"/>
          </a:p>
          <a:p>
            <a:pPr>
              <a:buFontTx/>
              <a:buNone/>
            </a:pPr>
            <a:r>
              <a:rPr lang="en-US" altLang="en-US" smtClean="0"/>
              <a:t>“Users are dummies” – anonymous</a:t>
            </a:r>
          </a:p>
          <a:p>
            <a:pPr>
              <a:buFontTx/>
              <a:buNone/>
            </a:pPr>
            <a:endParaRPr lang="en-US" altLang="en-US" sz="2800" smtClean="0"/>
          </a:p>
        </p:txBody>
      </p:sp>
    </p:spTree>
    <p:extLst>
      <p:ext uri="{BB962C8B-B14F-4D97-AF65-F5344CB8AC3E}">
        <p14:creationId xmlns:p14="http://schemas.microsoft.com/office/powerpoint/2010/main" val="109386245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altLang="en-US" smtClean="0"/>
              <a:t>But wait, computers weren’t made FOR engineers</a:t>
            </a:r>
          </a:p>
        </p:txBody>
      </p:sp>
      <p:sp>
        <p:nvSpPr>
          <p:cNvPr id="24579" name="Rectangle 3"/>
          <p:cNvSpPr>
            <a:spLocks noGrp="1" noChangeArrowheads="1"/>
          </p:cNvSpPr>
          <p:nvPr>
            <p:ph type="body" idx="1"/>
          </p:nvPr>
        </p:nvSpPr>
        <p:spPr/>
        <p:txBody>
          <a:bodyPr/>
          <a:lstStyle/>
          <a:p>
            <a:r>
              <a:rPr lang="en-US" altLang="en-US" smtClean="0"/>
              <a:t>I though it was made for normal human beings?!??!!</a:t>
            </a:r>
          </a:p>
        </p:txBody>
      </p:sp>
    </p:spTree>
    <p:extLst>
      <p:ext uri="{BB962C8B-B14F-4D97-AF65-F5344CB8AC3E}">
        <p14:creationId xmlns:p14="http://schemas.microsoft.com/office/powerpoint/2010/main" val="1352347783"/>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fontScale="90000"/>
          </a:bodyPr>
          <a:lstStyle/>
          <a:p>
            <a:r>
              <a:rPr lang="en-US" altLang="en-US" smtClean="0"/>
              <a:t>Success Criteria in the New Economy</a:t>
            </a:r>
          </a:p>
        </p:txBody>
      </p:sp>
      <p:sp>
        <p:nvSpPr>
          <p:cNvPr id="25603" name="Rectangle 3"/>
          <p:cNvSpPr>
            <a:spLocks noGrp="1" noChangeArrowheads="1"/>
          </p:cNvSpPr>
          <p:nvPr>
            <p:ph type="body" idx="1"/>
          </p:nvPr>
        </p:nvSpPr>
        <p:spPr>
          <a:xfrm>
            <a:off x="457200" y="1600200"/>
            <a:ext cx="4879975" cy="4525963"/>
          </a:xfrm>
        </p:spPr>
        <p:txBody>
          <a:bodyPr/>
          <a:lstStyle/>
          <a:p>
            <a:pPr>
              <a:lnSpc>
                <a:spcPct val="90000"/>
              </a:lnSpc>
            </a:pPr>
            <a:r>
              <a:rPr lang="en-US" altLang="en-US" smtClean="0"/>
              <a:t>Business success is all about managing relationships</a:t>
            </a:r>
          </a:p>
          <a:p>
            <a:pPr lvl="1">
              <a:lnSpc>
                <a:spcPct val="90000"/>
              </a:lnSpc>
            </a:pPr>
            <a:r>
              <a:rPr lang="en-US" altLang="en-US" smtClean="0"/>
              <a:t>Companies doing business on the Web are focusing on how to retain and extend relationships with customers</a:t>
            </a:r>
          </a:p>
        </p:txBody>
      </p:sp>
      <p:pic>
        <p:nvPicPr>
          <p:cNvPr id="25604" name="Picture 4" descr="bd05584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981200"/>
            <a:ext cx="258921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5114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altLang="en-US" smtClean="0"/>
              <a:t>Success Criteria in the New Economy</a:t>
            </a:r>
          </a:p>
        </p:txBody>
      </p:sp>
      <p:sp>
        <p:nvSpPr>
          <p:cNvPr id="26627" name="Rectangle 3"/>
          <p:cNvSpPr>
            <a:spLocks noGrp="1" noChangeArrowheads="1"/>
          </p:cNvSpPr>
          <p:nvPr>
            <p:ph type="body" idx="1"/>
          </p:nvPr>
        </p:nvSpPr>
        <p:spPr/>
        <p:txBody>
          <a:bodyPr/>
          <a:lstStyle/>
          <a:p>
            <a:r>
              <a:rPr lang="en-US" altLang="en-US" smtClean="0"/>
              <a:t>Success depends upon the ability of a business to effectively and efficiently meet customer needs and goals</a:t>
            </a:r>
          </a:p>
        </p:txBody>
      </p:sp>
      <p:grpSp>
        <p:nvGrpSpPr>
          <p:cNvPr id="194564" name="Group 4"/>
          <p:cNvGrpSpPr>
            <a:grpSpLocks/>
          </p:cNvGrpSpPr>
          <p:nvPr/>
        </p:nvGrpSpPr>
        <p:grpSpPr bwMode="auto">
          <a:xfrm>
            <a:off x="2057400" y="3429000"/>
            <a:ext cx="5181600" cy="946150"/>
            <a:chOff x="1344" y="2592"/>
            <a:chExt cx="3264" cy="596"/>
          </a:xfrm>
        </p:grpSpPr>
        <p:sp>
          <p:nvSpPr>
            <p:cNvPr id="26629" name="Text Box 5"/>
            <p:cNvSpPr txBox="1">
              <a:spLocks noChangeArrowheads="1"/>
            </p:cNvSpPr>
            <p:nvPr/>
          </p:nvSpPr>
          <p:spPr bwMode="auto">
            <a:xfrm>
              <a:off x="1344" y="2592"/>
              <a:ext cx="106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ahoma" panose="020B0604030504040204" pitchFamily="34" charset="0"/>
                </a:rPr>
                <a:t>Business Success</a:t>
              </a:r>
            </a:p>
          </p:txBody>
        </p:sp>
        <p:sp>
          <p:nvSpPr>
            <p:cNvPr id="26630" name="Text Box 6"/>
            <p:cNvSpPr txBox="1">
              <a:spLocks noChangeArrowheads="1"/>
            </p:cNvSpPr>
            <p:nvPr/>
          </p:nvSpPr>
          <p:spPr bwMode="auto">
            <a:xfrm>
              <a:off x="3408" y="2592"/>
              <a:ext cx="120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ahoma" panose="020B0604030504040204" pitchFamily="34" charset="0"/>
                </a:rPr>
                <a:t>User Experience</a:t>
              </a:r>
            </a:p>
          </p:txBody>
        </p:sp>
        <p:sp>
          <p:nvSpPr>
            <p:cNvPr id="26631" name="Text Box 7"/>
            <p:cNvSpPr txBox="1">
              <a:spLocks noChangeArrowheads="1"/>
            </p:cNvSpPr>
            <p:nvPr/>
          </p:nvSpPr>
          <p:spPr bwMode="auto">
            <a:xfrm>
              <a:off x="2304" y="2592"/>
              <a:ext cx="1066"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800">
                  <a:latin typeface="Tahoma" panose="020B0604030504040204" pitchFamily="34" charset="0"/>
                  <a:cs typeface="Times New Roman" panose="02020603050405020304" pitchFamily="18" charset="0"/>
                  <a:sym typeface="Symbol" panose="05050102010706020507" pitchFamily="18" charset="2"/>
                </a:rPr>
                <a:t></a:t>
              </a:r>
            </a:p>
          </p:txBody>
        </p:sp>
      </p:grpSp>
    </p:spTree>
    <p:extLst>
      <p:ext uri="{BB962C8B-B14F-4D97-AF65-F5344CB8AC3E}">
        <p14:creationId xmlns:p14="http://schemas.microsoft.com/office/powerpoint/2010/main" val="1039475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r>
              <a:rPr lang="en-US" altLang="en-US" smtClean="0"/>
              <a:t>Success Criteria in the New Economy</a:t>
            </a:r>
          </a:p>
        </p:txBody>
      </p:sp>
      <p:grpSp>
        <p:nvGrpSpPr>
          <p:cNvPr id="27651" name="Group 3"/>
          <p:cNvGrpSpPr>
            <a:grpSpLocks/>
          </p:cNvGrpSpPr>
          <p:nvPr/>
        </p:nvGrpSpPr>
        <p:grpSpPr bwMode="auto">
          <a:xfrm>
            <a:off x="762000" y="1905000"/>
            <a:ext cx="8382000" cy="4375150"/>
            <a:chOff x="480" y="1200"/>
            <a:chExt cx="5280" cy="2756"/>
          </a:xfrm>
        </p:grpSpPr>
        <p:sp>
          <p:nvSpPr>
            <p:cNvPr id="27652" name="AutoShape 4"/>
            <p:cNvSpPr>
              <a:spLocks noChangeAspect="1" noChangeArrowheads="1"/>
            </p:cNvSpPr>
            <p:nvPr/>
          </p:nvSpPr>
          <p:spPr bwMode="auto">
            <a:xfrm>
              <a:off x="2112" y="1440"/>
              <a:ext cx="2663" cy="2303"/>
            </a:xfrm>
            <a:prstGeom prst="triangle">
              <a:avLst>
                <a:gd name="adj" fmla="val 50000"/>
              </a:avLst>
            </a:prstGeom>
            <a:solidFill>
              <a:srgbClr val="CC99FF"/>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653" name="Line 5"/>
            <p:cNvSpPr>
              <a:spLocks noChangeShapeType="1"/>
            </p:cNvSpPr>
            <p:nvPr/>
          </p:nvSpPr>
          <p:spPr bwMode="auto">
            <a:xfrm flipV="1">
              <a:off x="1776" y="1392"/>
              <a:ext cx="0" cy="230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654" name="Text Box 6"/>
            <p:cNvSpPr txBox="1">
              <a:spLocks noChangeArrowheads="1"/>
            </p:cNvSpPr>
            <p:nvPr/>
          </p:nvSpPr>
          <p:spPr bwMode="auto">
            <a:xfrm>
              <a:off x="480" y="1680"/>
              <a:ext cx="120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Factors providing competitive advantage</a:t>
              </a:r>
            </a:p>
          </p:txBody>
        </p:sp>
        <p:sp>
          <p:nvSpPr>
            <p:cNvPr id="27655" name="Text Box 7"/>
            <p:cNvSpPr txBox="1">
              <a:spLocks noChangeArrowheads="1"/>
            </p:cNvSpPr>
            <p:nvPr/>
          </p:nvSpPr>
          <p:spPr bwMode="auto">
            <a:xfrm>
              <a:off x="1824" y="1200"/>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Tahoma" panose="020B0604030504040204" pitchFamily="34" charset="0"/>
                </a:rPr>
                <a:t>high</a:t>
              </a:r>
            </a:p>
          </p:txBody>
        </p:sp>
        <p:sp>
          <p:nvSpPr>
            <p:cNvPr id="27656" name="Text Box 8"/>
            <p:cNvSpPr txBox="1">
              <a:spLocks noChangeArrowheads="1"/>
            </p:cNvSpPr>
            <p:nvPr/>
          </p:nvSpPr>
          <p:spPr bwMode="auto">
            <a:xfrm>
              <a:off x="1776" y="3744"/>
              <a:ext cx="4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Tahoma" panose="020B0604030504040204" pitchFamily="34" charset="0"/>
                </a:rPr>
                <a:t>low</a:t>
              </a:r>
            </a:p>
          </p:txBody>
        </p:sp>
        <p:sp>
          <p:nvSpPr>
            <p:cNvPr id="27657" name="Line 9"/>
            <p:cNvSpPr>
              <a:spLocks noChangeShapeType="1"/>
            </p:cNvSpPr>
            <p:nvPr/>
          </p:nvSpPr>
          <p:spPr bwMode="auto">
            <a:xfrm>
              <a:off x="3024" y="2208"/>
              <a:ext cx="864"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658" name="Line 10"/>
            <p:cNvSpPr>
              <a:spLocks noChangeShapeType="1"/>
            </p:cNvSpPr>
            <p:nvPr/>
          </p:nvSpPr>
          <p:spPr bwMode="auto">
            <a:xfrm>
              <a:off x="2544" y="3024"/>
              <a:ext cx="1824"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659" name="Text Box 11"/>
            <p:cNvSpPr txBox="1">
              <a:spLocks noChangeArrowheads="1"/>
            </p:cNvSpPr>
            <p:nvPr/>
          </p:nvSpPr>
          <p:spPr bwMode="auto">
            <a:xfrm>
              <a:off x="2880" y="2448"/>
              <a:ext cx="12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Tahoma" panose="020B0604030504040204" pitchFamily="34" charset="0"/>
                </a:rPr>
                <a:t>User Experience</a:t>
              </a:r>
            </a:p>
          </p:txBody>
        </p:sp>
        <p:sp>
          <p:nvSpPr>
            <p:cNvPr id="27660" name="Text Box 12"/>
            <p:cNvSpPr txBox="1">
              <a:spLocks noChangeArrowheads="1"/>
            </p:cNvSpPr>
            <p:nvPr/>
          </p:nvSpPr>
          <p:spPr bwMode="auto">
            <a:xfrm>
              <a:off x="2976" y="3273"/>
              <a:ext cx="1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Tahoma" panose="020B0604030504040204" pitchFamily="34" charset="0"/>
                </a:rPr>
                <a:t>Technology</a:t>
              </a:r>
            </a:p>
          </p:txBody>
        </p:sp>
        <p:sp>
          <p:nvSpPr>
            <p:cNvPr id="27661" name="Text Box 13"/>
            <p:cNvSpPr txBox="1">
              <a:spLocks noChangeArrowheads="1"/>
            </p:cNvSpPr>
            <p:nvPr/>
          </p:nvSpPr>
          <p:spPr bwMode="auto">
            <a:xfrm>
              <a:off x="3120" y="1697"/>
              <a:ext cx="100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latin typeface="Tahoma" panose="020B0604030504040204"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en-US" dirty="0"/>
                <a:t>Business Strategy</a:t>
              </a:r>
            </a:p>
          </p:txBody>
        </p:sp>
        <p:sp>
          <p:nvSpPr>
            <p:cNvPr id="27662" name="Text Box 14"/>
            <p:cNvSpPr txBox="1">
              <a:spLocks noChangeArrowheads="1"/>
            </p:cNvSpPr>
            <p:nvPr/>
          </p:nvSpPr>
          <p:spPr bwMode="auto">
            <a:xfrm>
              <a:off x="4368" y="2448"/>
              <a:ext cx="120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Tahoma" panose="020B0604030504040204" pitchFamily="34" charset="0"/>
                </a:rPr>
                <a:t>manifestation of business strategy</a:t>
              </a:r>
            </a:p>
          </p:txBody>
        </p:sp>
        <p:sp>
          <p:nvSpPr>
            <p:cNvPr id="27663" name="Text Box 15"/>
            <p:cNvSpPr txBox="1">
              <a:spLocks noChangeArrowheads="1"/>
            </p:cNvSpPr>
            <p:nvPr/>
          </p:nvSpPr>
          <p:spPr bwMode="auto">
            <a:xfrm>
              <a:off x="4800" y="3197"/>
              <a:ext cx="960"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Tahoma" panose="020B0604030504040204" pitchFamily="34" charset="0"/>
                </a:rPr>
                <a:t>enabling factor for user experience &amp; business strategy</a:t>
              </a:r>
            </a:p>
          </p:txBody>
        </p:sp>
        <p:sp>
          <p:nvSpPr>
            <p:cNvPr id="27664" name="Line 16"/>
            <p:cNvSpPr>
              <a:spLocks noChangeShapeType="1"/>
            </p:cNvSpPr>
            <p:nvPr/>
          </p:nvSpPr>
          <p:spPr bwMode="auto">
            <a:xfrm flipH="1">
              <a:off x="4128" y="2592"/>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665" name="Line 17"/>
            <p:cNvSpPr>
              <a:spLocks noChangeShapeType="1"/>
            </p:cNvSpPr>
            <p:nvPr/>
          </p:nvSpPr>
          <p:spPr bwMode="auto">
            <a:xfrm>
              <a:off x="4560" y="3341"/>
              <a:ext cx="24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39830573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altLang="en-US" smtClean="0"/>
              <a:t>Common Problems in the New Economy</a:t>
            </a:r>
          </a:p>
        </p:txBody>
      </p:sp>
      <p:sp>
        <p:nvSpPr>
          <p:cNvPr id="28675" name="Rectangle 3"/>
          <p:cNvSpPr>
            <a:spLocks noGrp="1" noChangeArrowheads="1"/>
          </p:cNvSpPr>
          <p:nvPr>
            <p:ph type="body" idx="1"/>
          </p:nvPr>
        </p:nvSpPr>
        <p:spPr/>
        <p:txBody>
          <a:bodyPr/>
          <a:lstStyle/>
          <a:p>
            <a:r>
              <a:rPr lang="en-US" altLang="en-US" smtClean="0"/>
              <a:t>Scenario: A web site that is</a:t>
            </a:r>
          </a:p>
          <a:p>
            <a:pPr lvl="1"/>
            <a:r>
              <a:rPr lang="en-US" altLang="en-US" smtClean="0"/>
              <a:t>Aesthetically beautiful</a:t>
            </a:r>
          </a:p>
          <a:p>
            <a:pPr lvl="1"/>
            <a:r>
              <a:rPr lang="en-US" altLang="en-US" smtClean="0"/>
              <a:t>Technically perfect</a:t>
            </a:r>
          </a:p>
          <a:p>
            <a:pPr lvl="1"/>
            <a:r>
              <a:rPr lang="en-US" altLang="en-US" smtClean="0"/>
              <a:t>Wonderful content</a:t>
            </a:r>
          </a:p>
          <a:p>
            <a:pPr lvl="1"/>
            <a:r>
              <a:rPr lang="en-US" altLang="en-US" smtClean="0"/>
              <a:t>But users can’t find information!</a:t>
            </a:r>
            <a:endParaRPr lang="en-US" altLang="en-US" sz="1000" smtClean="0">
              <a:cs typeface="Times New Roman" panose="02020603050405020304" pitchFamily="18" charset="0"/>
            </a:endParaRPr>
          </a:p>
          <a:p>
            <a:pPr>
              <a:buFontTx/>
              <a:buNone/>
            </a:pPr>
            <a:endParaRPr lang="en-US" altLang="en-US" smtClean="0"/>
          </a:p>
        </p:txBody>
      </p:sp>
    </p:spTree>
    <p:extLst>
      <p:ext uri="{BB962C8B-B14F-4D97-AF65-F5344CB8AC3E}">
        <p14:creationId xmlns:p14="http://schemas.microsoft.com/office/powerpoint/2010/main" val="40169851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t>Findability</a:t>
            </a:r>
            <a:endParaRPr lang="en-GB" altLang="en-US" smtClean="0"/>
          </a:p>
        </p:txBody>
      </p:sp>
      <p:sp>
        <p:nvSpPr>
          <p:cNvPr id="29699" name="Rectangle 3"/>
          <p:cNvSpPr>
            <a:spLocks noGrp="1" noChangeArrowheads="1"/>
          </p:cNvSpPr>
          <p:nvPr>
            <p:ph type="body" idx="1"/>
          </p:nvPr>
        </p:nvSpPr>
        <p:spPr/>
        <p:txBody>
          <a:bodyPr/>
          <a:lstStyle/>
          <a:p>
            <a:r>
              <a:rPr lang="en-US" altLang="en-US" smtClean="0">
                <a:cs typeface="Times New Roman" panose="02020603050405020304" pitchFamily="18" charset="0"/>
              </a:rPr>
              <a:t>Users can only find information 42% of the time</a:t>
            </a:r>
          </a:p>
          <a:p>
            <a:pPr algn="r">
              <a:buFontTx/>
              <a:buNone/>
            </a:pPr>
            <a:r>
              <a:rPr lang="en-US" altLang="en-US" smtClean="0">
                <a:cs typeface="Times New Roman" panose="02020603050405020304" pitchFamily="18" charset="0"/>
              </a:rPr>
              <a:t> </a:t>
            </a:r>
            <a:r>
              <a:rPr lang="en-US" altLang="en-US" sz="1200" smtClean="0">
                <a:cs typeface="Times New Roman" panose="02020603050405020304" pitchFamily="18" charset="0"/>
              </a:rPr>
              <a:t>– Jared Spool</a:t>
            </a:r>
            <a:endParaRPr lang="en-GB" altLang="en-US" sz="1200" smtClean="0">
              <a:cs typeface="Times New Roman" panose="02020603050405020304" pitchFamily="18" charset="0"/>
            </a:endParaRPr>
          </a:p>
        </p:txBody>
      </p:sp>
    </p:spTree>
    <p:extLst>
      <p:ext uri="{BB962C8B-B14F-4D97-AF65-F5344CB8AC3E}">
        <p14:creationId xmlns:p14="http://schemas.microsoft.com/office/powerpoint/2010/main" val="2361066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baddesigns.com/starbucks-machin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73" y="685800"/>
            <a:ext cx="2047875" cy="21336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baddesigns.com/starbucks-steps-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46" y="3048000"/>
            <a:ext cx="2047875" cy="35337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baddesigns.com/starbucks-car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2369128"/>
            <a:ext cx="16002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04055" y="1905000"/>
            <a:ext cx="1935145" cy="369332"/>
          </a:xfrm>
          <a:prstGeom prst="rect">
            <a:avLst/>
          </a:prstGeom>
        </p:spPr>
        <p:txBody>
          <a:bodyPr wrap="none">
            <a:spAutoFit/>
          </a:bodyPr>
          <a:lstStyle/>
          <a:p>
            <a:r>
              <a:rPr lang="en-US" b="1" dirty="0">
                <a:solidFill>
                  <a:srgbClr val="000000"/>
                </a:solidFill>
                <a:latin typeface="Times New Roman" panose="02020603050405020304" pitchFamily="18" charset="0"/>
              </a:rPr>
              <a:t>Design suggestion</a:t>
            </a:r>
            <a:endParaRPr lang="en-US" b="1" i="0" dirty="0">
              <a:solidFill>
                <a:srgbClr val="000000"/>
              </a:solidFill>
              <a:effectLst/>
              <a:latin typeface="Times New Roman" panose="02020603050405020304" pitchFamily="18" charset="0"/>
            </a:endParaRPr>
          </a:p>
        </p:txBody>
      </p:sp>
      <p:sp>
        <p:nvSpPr>
          <p:cNvPr id="5" name="Rectangle 4"/>
          <p:cNvSpPr/>
          <p:nvPr/>
        </p:nvSpPr>
        <p:spPr>
          <a:xfrm>
            <a:off x="193964" y="202169"/>
            <a:ext cx="1717137" cy="369332"/>
          </a:xfrm>
          <a:prstGeom prst="rect">
            <a:avLst/>
          </a:prstGeom>
        </p:spPr>
        <p:txBody>
          <a:bodyPr wrap="none">
            <a:spAutoFit/>
          </a:bodyPr>
          <a:lstStyle/>
          <a:p>
            <a:r>
              <a:rPr lang="en-US" b="1" dirty="0">
                <a:solidFill>
                  <a:srgbClr val="000000"/>
                </a:solidFill>
                <a:latin typeface="Times New Roman" panose="02020603050405020304" pitchFamily="18" charset="0"/>
              </a:rPr>
              <a:t>Coffee machine</a:t>
            </a:r>
            <a:endParaRPr lang="en-US" b="1" i="0" dirty="0">
              <a:solidFill>
                <a:srgbClr val="000000"/>
              </a:solidFill>
              <a:effectLst/>
              <a:latin typeface="Times New Roman" panose="02020603050405020304" pitchFamily="18" charset="0"/>
            </a:endParaRPr>
          </a:p>
        </p:txBody>
      </p:sp>
      <p:pic>
        <p:nvPicPr>
          <p:cNvPr id="6" name="starbucks machine_0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48000" y="2286000"/>
            <a:ext cx="3048000" cy="2286000"/>
          </a:xfrm>
          <a:prstGeom prst="rect">
            <a:avLst/>
          </a:prstGeom>
        </p:spPr>
      </p:pic>
    </p:spTree>
    <p:extLst>
      <p:ext uri="{BB962C8B-B14F-4D97-AF65-F5344CB8AC3E}">
        <p14:creationId xmlns:p14="http://schemas.microsoft.com/office/powerpoint/2010/main" val="71957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t>Findability</a:t>
            </a:r>
          </a:p>
        </p:txBody>
      </p:sp>
      <p:sp>
        <p:nvSpPr>
          <p:cNvPr id="30723" name="Rectangle 3"/>
          <p:cNvSpPr>
            <a:spLocks noGrp="1" noChangeArrowheads="1"/>
          </p:cNvSpPr>
          <p:nvPr>
            <p:ph type="body" idx="1"/>
          </p:nvPr>
        </p:nvSpPr>
        <p:spPr/>
        <p:txBody>
          <a:bodyPr/>
          <a:lstStyle/>
          <a:p>
            <a:r>
              <a:rPr lang="en-US" altLang="en-US" smtClean="0">
                <a:cs typeface="Times New Roman" panose="02020603050405020304" pitchFamily="18" charset="0"/>
              </a:rPr>
              <a:t>62%</a:t>
            </a:r>
            <a:r>
              <a:rPr lang="en-US" altLang="en-US" b="1" smtClean="0">
                <a:cs typeface="Times New Roman" panose="02020603050405020304" pitchFamily="18" charset="0"/>
              </a:rPr>
              <a:t> </a:t>
            </a:r>
            <a:r>
              <a:rPr lang="en-US" altLang="en-US" smtClean="0">
                <a:cs typeface="Times New Roman" panose="02020603050405020304" pitchFamily="18" charset="0"/>
              </a:rPr>
              <a:t>of web shoppers give up looking for the item they want to buy online</a:t>
            </a:r>
          </a:p>
          <a:p>
            <a:pPr algn="r">
              <a:buFontTx/>
              <a:buNone/>
            </a:pPr>
            <a:r>
              <a:rPr lang="en-US" altLang="en-US" smtClean="0">
                <a:cs typeface="Times New Roman" panose="02020603050405020304" pitchFamily="18" charset="0"/>
              </a:rPr>
              <a:t> </a:t>
            </a:r>
            <a:r>
              <a:rPr lang="en-US" altLang="en-US" sz="1200" smtClean="0">
                <a:cs typeface="Times New Roman" panose="02020603050405020304" pitchFamily="18" charset="0"/>
              </a:rPr>
              <a:t>– Zona Research</a:t>
            </a:r>
            <a:endParaRPr lang="en-US" altLang="en-US" smtClean="0">
              <a:cs typeface="Times New Roman" panose="02020603050405020304" pitchFamily="18" charset="0"/>
            </a:endParaRPr>
          </a:p>
        </p:txBody>
      </p:sp>
    </p:spTree>
    <p:extLst>
      <p:ext uri="{BB962C8B-B14F-4D97-AF65-F5344CB8AC3E}">
        <p14:creationId xmlns:p14="http://schemas.microsoft.com/office/powerpoint/2010/main" val="8631860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t>Findability</a:t>
            </a:r>
          </a:p>
        </p:txBody>
      </p:sp>
      <p:sp>
        <p:nvSpPr>
          <p:cNvPr id="31747" name="Rectangle 3"/>
          <p:cNvSpPr>
            <a:spLocks noGrp="1" noChangeArrowheads="1"/>
          </p:cNvSpPr>
          <p:nvPr>
            <p:ph type="body" idx="1"/>
          </p:nvPr>
        </p:nvSpPr>
        <p:spPr/>
        <p:txBody>
          <a:bodyPr/>
          <a:lstStyle/>
          <a:p>
            <a:r>
              <a:rPr lang="en-US" altLang="en-US" smtClean="0">
                <a:cs typeface="Times New Roman" panose="02020603050405020304" pitchFamily="18" charset="0"/>
              </a:rPr>
              <a:t>50% of the potential sales from a site are lost because people cannot find the item they are looking for</a:t>
            </a:r>
          </a:p>
          <a:p>
            <a:pPr algn="r">
              <a:buFontTx/>
              <a:buNone/>
            </a:pPr>
            <a:r>
              <a:rPr lang="en-US" altLang="en-US" sz="1200" smtClean="0">
                <a:cs typeface="Times New Roman" panose="02020603050405020304" pitchFamily="18" charset="0"/>
              </a:rPr>
              <a:t> – Forrester Research</a:t>
            </a:r>
          </a:p>
        </p:txBody>
      </p:sp>
    </p:spTree>
    <p:extLst>
      <p:ext uri="{BB962C8B-B14F-4D97-AF65-F5344CB8AC3E}">
        <p14:creationId xmlns:p14="http://schemas.microsoft.com/office/powerpoint/2010/main" val="206696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t>The Result</a:t>
            </a:r>
          </a:p>
        </p:txBody>
      </p:sp>
      <p:sp>
        <p:nvSpPr>
          <p:cNvPr id="32771" name="Rectangle 3"/>
          <p:cNvSpPr>
            <a:spLocks noGrp="1" noChangeArrowheads="1"/>
          </p:cNvSpPr>
          <p:nvPr>
            <p:ph type="body" idx="1"/>
          </p:nvPr>
        </p:nvSpPr>
        <p:spPr/>
        <p:txBody>
          <a:bodyPr/>
          <a:lstStyle/>
          <a:p>
            <a:r>
              <a:rPr lang="en-US" altLang="en-US" smtClean="0">
                <a:cs typeface="Times New Roman" panose="02020603050405020304" pitchFamily="18" charset="0"/>
              </a:rPr>
              <a:t>40% of the users who do not return to a site do so because their first visit resulted in a negative experience</a:t>
            </a:r>
          </a:p>
          <a:p>
            <a:pPr algn="r">
              <a:buFontTx/>
              <a:buNone/>
            </a:pPr>
            <a:r>
              <a:rPr lang="en-US" altLang="en-US" smtClean="0">
                <a:cs typeface="Times New Roman" panose="02020603050405020304" pitchFamily="18" charset="0"/>
              </a:rPr>
              <a:t> </a:t>
            </a:r>
            <a:r>
              <a:rPr lang="en-US" altLang="en-US" sz="1200" smtClean="0">
                <a:cs typeface="Times New Roman" panose="02020603050405020304" pitchFamily="18" charset="0"/>
              </a:rPr>
              <a:t>– Forrester Research</a:t>
            </a:r>
          </a:p>
        </p:txBody>
      </p:sp>
    </p:spTree>
    <p:extLst>
      <p:ext uri="{BB962C8B-B14F-4D97-AF65-F5344CB8AC3E}">
        <p14:creationId xmlns:p14="http://schemas.microsoft.com/office/powerpoint/2010/main" val="4199763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Software Maintenance Costs</a:t>
            </a:r>
          </a:p>
        </p:txBody>
      </p:sp>
      <p:sp>
        <p:nvSpPr>
          <p:cNvPr id="33795" name="Rectangle 3"/>
          <p:cNvSpPr>
            <a:spLocks noGrp="1" noChangeArrowheads="1"/>
          </p:cNvSpPr>
          <p:nvPr>
            <p:ph type="body" idx="1"/>
          </p:nvPr>
        </p:nvSpPr>
        <p:spPr/>
        <p:txBody>
          <a:bodyPr/>
          <a:lstStyle/>
          <a:p>
            <a:pPr>
              <a:spcBef>
                <a:spcPct val="0"/>
              </a:spcBef>
            </a:pPr>
            <a:r>
              <a:rPr lang="en-US" altLang="en-US" smtClean="0">
                <a:solidFill>
                  <a:srgbClr val="000000"/>
                </a:solidFill>
              </a:rPr>
              <a:t>80% of software lifecycle costs occur after the product is released, in the maintenance phase - of that work, 80 % is due to unmet or unforeseen user requirements; only 20 % is due to bugs or reliability problems. </a:t>
            </a:r>
          </a:p>
          <a:p>
            <a:pPr algn="r">
              <a:spcBef>
                <a:spcPct val="0"/>
              </a:spcBef>
              <a:buFontTx/>
              <a:buNone/>
            </a:pPr>
            <a:endParaRPr lang="en-US" altLang="en-US" sz="1200" smtClean="0">
              <a:solidFill>
                <a:srgbClr val="000000"/>
              </a:solidFill>
            </a:endParaRPr>
          </a:p>
          <a:p>
            <a:pPr algn="r">
              <a:spcBef>
                <a:spcPct val="0"/>
              </a:spcBef>
              <a:buFontTx/>
              <a:buNone/>
            </a:pPr>
            <a:r>
              <a:rPr lang="en-US" altLang="en-US" sz="1200" smtClean="0">
                <a:solidFill>
                  <a:srgbClr val="000000"/>
                </a:solidFill>
              </a:rPr>
              <a:t>- IEEE Software</a:t>
            </a:r>
          </a:p>
        </p:txBody>
      </p:sp>
    </p:spTree>
    <p:extLst>
      <p:ext uri="{BB962C8B-B14F-4D97-AF65-F5344CB8AC3E}">
        <p14:creationId xmlns:p14="http://schemas.microsoft.com/office/powerpoint/2010/main" val="16632599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Project Cost Estimation</a:t>
            </a:r>
          </a:p>
        </p:txBody>
      </p:sp>
      <p:sp>
        <p:nvSpPr>
          <p:cNvPr id="34819" name="Rectangle 3"/>
          <p:cNvSpPr>
            <a:spLocks noGrp="1" noChangeArrowheads="1"/>
          </p:cNvSpPr>
          <p:nvPr>
            <p:ph type="body" idx="1"/>
          </p:nvPr>
        </p:nvSpPr>
        <p:spPr/>
        <p:txBody>
          <a:bodyPr/>
          <a:lstStyle/>
          <a:p>
            <a:pPr>
              <a:spcBef>
                <a:spcPct val="0"/>
              </a:spcBef>
            </a:pPr>
            <a:r>
              <a:rPr lang="en-US" altLang="en-US" smtClean="0">
                <a:solidFill>
                  <a:srgbClr val="000000"/>
                </a:solidFill>
              </a:rPr>
              <a:t>Around 63% of software projects exceed their cost estimates. The top four reasons for this are: </a:t>
            </a:r>
          </a:p>
          <a:p>
            <a:pPr lvl="2">
              <a:spcBef>
                <a:spcPct val="0"/>
              </a:spcBef>
            </a:pPr>
            <a:r>
              <a:rPr lang="en-US" altLang="en-US" smtClean="0">
                <a:solidFill>
                  <a:srgbClr val="000000"/>
                </a:solidFill>
              </a:rPr>
              <a:t>Frequent requests for changes from users </a:t>
            </a:r>
          </a:p>
          <a:p>
            <a:pPr lvl="2">
              <a:spcBef>
                <a:spcPct val="0"/>
              </a:spcBef>
            </a:pPr>
            <a:r>
              <a:rPr lang="en-US" altLang="en-US" smtClean="0">
                <a:solidFill>
                  <a:srgbClr val="000000"/>
                </a:solidFill>
              </a:rPr>
              <a:t>Overlooked tasks </a:t>
            </a:r>
          </a:p>
          <a:p>
            <a:pPr lvl="2">
              <a:spcBef>
                <a:spcPct val="0"/>
              </a:spcBef>
            </a:pPr>
            <a:r>
              <a:rPr lang="en-US" altLang="en-US" smtClean="0">
                <a:solidFill>
                  <a:srgbClr val="000000"/>
                </a:solidFill>
              </a:rPr>
              <a:t>Users' lack of understanding of their own requirements </a:t>
            </a:r>
          </a:p>
          <a:p>
            <a:pPr lvl="2">
              <a:spcBef>
                <a:spcPct val="0"/>
              </a:spcBef>
            </a:pPr>
            <a:r>
              <a:rPr lang="en-US" altLang="en-US" smtClean="0">
                <a:solidFill>
                  <a:srgbClr val="000000"/>
                </a:solidFill>
              </a:rPr>
              <a:t>Insufficient user-analyst communication and understanding</a:t>
            </a:r>
          </a:p>
          <a:p>
            <a:pPr lvl="2">
              <a:spcBef>
                <a:spcPct val="0"/>
              </a:spcBef>
            </a:pPr>
            <a:endParaRPr lang="en-US" altLang="en-US" smtClean="0">
              <a:solidFill>
                <a:srgbClr val="000000"/>
              </a:solidFill>
            </a:endParaRPr>
          </a:p>
          <a:p>
            <a:pPr lvl="2" algn="r">
              <a:spcBef>
                <a:spcPct val="0"/>
              </a:spcBef>
              <a:buFontTx/>
              <a:buNone/>
            </a:pPr>
            <a:r>
              <a:rPr lang="en-US" altLang="en-US" sz="1200" smtClean="0">
                <a:solidFill>
                  <a:srgbClr val="000000"/>
                </a:solidFill>
              </a:rPr>
              <a:t>- Communications of the ACM</a:t>
            </a:r>
          </a:p>
        </p:txBody>
      </p:sp>
    </p:spTree>
    <p:extLst>
      <p:ext uri="{BB962C8B-B14F-4D97-AF65-F5344CB8AC3E}">
        <p14:creationId xmlns:p14="http://schemas.microsoft.com/office/powerpoint/2010/main" val="3020207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t>Return on Investment (ROI)</a:t>
            </a:r>
          </a:p>
        </p:txBody>
      </p:sp>
      <p:graphicFrame>
        <p:nvGraphicFramePr>
          <p:cNvPr id="191491" name="Group 3"/>
          <p:cNvGraphicFramePr>
            <a:graphicFrameLocks noGrp="1"/>
          </p:cNvGraphicFramePr>
          <p:nvPr/>
        </p:nvGraphicFramePr>
        <p:xfrm>
          <a:off x="990600" y="2514600"/>
          <a:ext cx="7239000" cy="3184525"/>
        </p:xfrm>
        <a:graphic>
          <a:graphicData uri="http://schemas.openxmlformats.org/drawingml/2006/table">
            <a:tb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cs typeface="Times New Roman" pitchFamily="18"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CDAD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1" i="0" u="none" strike="noStrike" cap="none" normalizeH="0" baseline="0" smtClean="0">
                          <a:ln>
                            <a:noFill/>
                          </a:ln>
                          <a:solidFill>
                            <a:schemeClr val="tx1"/>
                          </a:solidFill>
                          <a:effectLst/>
                          <a:latin typeface="Arial" charset="0"/>
                          <a:cs typeface="Times New Roman" pitchFamily="18" charset="0"/>
                        </a:rPr>
                        <a:t>Scenario A</a:t>
                      </a:r>
                      <a:endParaRPr kumimoji="0" lang="en-US" sz="1000" b="1" i="0" u="none" strike="noStrike" cap="none" normalizeH="0" baseline="0" smtClean="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CDAD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1" i="0" u="none" strike="noStrike" cap="none" normalizeH="0" baseline="0" smtClean="0">
                          <a:ln>
                            <a:noFill/>
                          </a:ln>
                          <a:solidFill>
                            <a:schemeClr val="tx1"/>
                          </a:solidFill>
                          <a:effectLst/>
                          <a:latin typeface="Arial" charset="0"/>
                          <a:cs typeface="Times New Roman" pitchFamily="18" charset="0"/>
                        </a:rPr>
                        <a:t>Scenario B</a:t>
                      </a:r>
                      <a:endParaRPr kumimoji="0" lang="en-US" sz="1000" b="1" i="0" u="none" strike="noStrike" cap="none" normalizeH="0" baseline="0" smtClean="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CDADA"/>
                    </a:solidFill>
                  </a:tcPr>
                </a:tc>
                <a:extLst>
                  <a:ext uri="{0D108BD9-81ED-4DB2-BD59-A6C34878D82A}">
                    <a16:rowId xmlns:a16="http://schemas.microsoft.com/office/drawing/2014/main" val="10000"/>
                  </a:ext>
                </a:extLst>
              </a:tr>
              <a:tr h="549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Revenue Potential</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$100m</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cs typeface="Times New Roman" pitchFamily="18" charset="0"/>
                        </a:rPr>
                        <a:t>$100m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7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User Experience</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Good</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cs typeface="Times New Roman" pitchFamily="18" charset="0"/>
                        </a:rPr>
                        <a:t>Bad</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Sales Lost</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0%</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cs typeface="Times New Roman" pitchFamily="18"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Revenue Lost</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smtClean="0">
                          <a:ln>
                            <a:noFill/>
                          </a:ln>
                          <a:solidFill>
                            <a:schemeClr val="tx1"/>
                          </a:solidFill>
                          <a:effectLst/>
                          <a:latin typeface="Arial" charset="0"/>
                          <a:cs typeface="Times New Roman" pitchFamily="18" charset="0"/>
                        </a:rPr>
                        <a:t>$0m</a:t>
                      </a:r>
                      <a:endParaRPr kumimoji="0" lang="en-US" sz="1000" b="0" i="0" u="none" strike="noStrike" cap="none" normalizeH="0" baseline="0" smtClean="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cs typeface="Times New Roman" pitchFamily="18" charset="0"/>
                        </a:rPr>
                        <a:t>$50m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hlink"/>
                          </a:solidFill>
                          <a:effectLst/>
                          <a:latin typeface="Arial" charset="0"/>
                          <a:cs typeface="Times New Roman" pitchFamily="18" charset="0"/>
                        </a:rPr>
                        <a:t>Actual Revenue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000" b="1" i="0" u="none" strike="noStrike" cap="none" normalizeH="0" baseline="0" smtClean="0">
                          <a:ln>
                            <a:noFill/>
                          </a:ln>
                          <a:solidFill>
                            <a:schemeClr val="hlink"/>
                          </a:solidFill>
                          <a:effectLst/>
                          <a:latin typeface="Arial" charset="0"/>
                          <a:cs typeface="Times New Roman" pitchFamily="18" charset="0"/>
                        </a:rPr>
                        <a:t>$100m</a:t>
                      </a:r>
                      <a:endParaRPr kumimoji="0" lang="en-US" sz="1000" b="1" i="0" u="none" strike="noStrike" cap="none" normalizeH="0" baseline="0" smtClean="0">
                        <a:ln>
                          <a:noFill/>
                        </a:ln>
                        <a:solidFill>
                          <a:schemeClr val="hlink"/>
                        </a:solidFill>
                        <a:effectLst/>
                        <a:latin typeface="Arial" charset="0"/>
                        <a:cs typeface="Times New Roman"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hlink"/>
                          </a:solidFill>
                          <a:effectLst/>
                          <a:latin typeface="Arial" charset="0"/>
                          <a:cs typeface="Times New Roman" pitchFamily="18" charset="0"/>
                        </a:rPr>
                        <a:t>$50m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5873" name="Text Box 33"/>
          <p:cNvSpPr txBox="1">
            <a:spLocks noChangeArrowheads="1"/>
          </p:cNvSpPr>
          <p:nvPr/>
        </p:nvSpPr>
        <p:spPr bwMode="auto">
          <a:xfrm>
            <a:off x="990600" y="5851525"/>
            <a:ext cx="9683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Tahoma" panose="020B0604030504040204" pitchFamily="34" charset="0"/>
              </a:rPr>
              <a:t>m - millions</a:t>
            </a:r>
          </a:p>
        </p:txBody>
      </p:sp>
    </p:spTree>
    <p:extLst>
      <p:ext uri="{BB962C8B-B14F-4D97-AF65-F5344CB8AC3E}">
        <p14:creationId xmlns:p14="http://schemas.microsoft.com/office/powerpoint/2010/main" val="4866589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t>The End of Business As Usual</a:t>
            </a:r>
          </a:p>
        </p:txBody>
      </p:sp>
      <p:sp>
        <p:nvSpPr>
          <p:cNvPr id="36867" name="Rectangle 3"/>
          <p:cNvSpPr>
            <a:spLocks noGrp="1" noChangeArrowheads="1"/>
          </p:cNvSpPr>
          <p:nvPr>
            <p:ph type="body" idx="1"/>
          </p:nvPr>
        </p:nvSpPr>
        <p:spPr/>
        <p:txBody>
          <a:bodyPr/>
          <a:lstStyle/>
          <a:p>
            <a:r>
              <a:rPr lang="en-US" altLang="en-US" smtClean="0"/>
              <a:t>Business success is directly related to the customer experience</a:t>
            </a:r>
          </a:p>
          <a:p>
            <a:endParaRPr lang="en-US" altLang="en-US" smtClean="0"/>
          </a:p>
          <a:p>
            <a:r>
              <a:rPr lang="en-US" altLang="en-US" smtClean="0"/>
              <a:t>BOO.com, a </a:t>
            </a:r>
            <a:r>
              <a:rPr lang="en-US" altLang="en-US" smtClean="0">
                <a:solidFill>
                  <a:srgbClr val="000000"/>
                </a:solidFill>
                <a:latin typeface="Verdana" panose="020B0604030504040204" pitchFamily="34" charset="0"/>
              </a:rPr>
              <a:t>$204m startup fails</a:t>
            </a:r>
          </a:p>
          <a:p>
            <a:pPr algn="r">
              <a:buFontTx/>
              <a:buNone/>
            </a:pPr>
            <a:r>
              <a:rPr lang="en-US" altLang="en-US" sz="1200" smtClean="0">
                <a:solidFill>
                  <a:srgbClr val="000000"/>
                </a:solidFill>
                <a:latin typeface="Verdana" panose="020B0604030504040204" pitchFamily="34" charset="0"/>
              </a:rPr>
              <a:t>– BBC News</a:t>
            </a:r>
            <a:endParaRPr lang="en-US" altLang="en-US" sz="1200" smtClean="0"/>
          </a:p>
          <a:p>
            <a:endParaRPr lang="en-US" altLang="en-US" smtClean="0"/>
          </a:p>
          <a:p>
            <a:r>
              <a:rPr lang="en-US" altLang="en-US" smtClean="0"/>
              <a:t>Poor commercial web sites will kill 80% of Fortune 500 companies within a decade</a:t>
            </a:r>
          </a:p>
          <a:p>
            <a:pPr algn="r">
              <a:buFontTx/>
              <a:buNone/>
            </a:pPr>
            <a:r>
              <a:rPr lang="en-US" altLang="en-US" sz="1200" smtClean="0"/>
              <a:t>- Jakob Nielsen</a:t>
            </a:r>
          </a:p>
        </p:txBody>
      </p:sp>
    </p:spTree>
    <p:extLst>
      <p:ext uri="{BB962C8B-B14F-4D97-AF65-F5344CB8AC3E}">
        <p14:creationId xmlns:p14="http://schemas.microsoft.com/office/powerpoint/2010/main" val="11292747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z="4000" smtClean="0">
                <a:solidFill>
                  <a:schemeClr val="bg1"/>
                </a:solidFill>
              </a:rPr>
              <a:t>The Death Knell</a:t>
            </a:r>
          </a:p>
        </p:txBody>
      </p:sp>
      <p:sp>
        <p:nvSpPr>
          <p:cNvPr id="37891" name="Rectangle 3"/>
          <p:cNvSpPr>
            <a:spLocks noGrp="1" noChangeArrowheads="1"/>
          </p:cNvSpPr>
          <p:nvPr>
            <p:ph type="body" idx="1"/>
          </p:nvPr>
        </p:nvSpPr>
        <p:spPr>
          <a:xfrm>
            <a:off x="0" y="1347788"/>
            <a:ext cx="5256213" cy="5053012"/>
          </a:xfrm>
          <a:solidFill>
            <a:schemeClr val="tx1"/>
          </a:solidFill>
        </p:spPr>
        <p:txBody>
          <a:bodyPr/>
          <a:lstStyle/>
          <a:p>
            <a:pPr algn="ctr">
              <a:buFontTx/>
              <a:buNone/>
            </a:pPr>
            <a:r>
              <a:rPr lang="en-US" altLang="en-US" sz="2800" dirty="0" smtClean="0">
                <a:solidFill>
                  <a:schemeClr val="bg1"/>
                </a:solidFill>
              </a:rPr>
              <a:t>Products with a bad user experience deserve to</a:t>
            </a:r>
          </a:p>
          <a:p>
            <a:pPr algn="ctr">
              <a:buFontTx/>
              <a:buNone/>
            </a:pPr>
            <a:r>
              <a:rPr lang="en-US" altLang="en-US" sz="3600" b="1" dirty="0" smtClean="0">
                <a:solidFill>
                  <a:schemeClr val="bg1"/>
                </a:solidFill>
                <a:latin typeface="Century Gothic" panose="020B0502020202020204" pitchFamily="34" charset="0"/>
              </a:rPr>
              <a:t>DIE !</a:t>
            </a:r>
          </a:p>
        </p:txBody>
      </p:sp>
      <p:pic>
        <p:nvPicPr>
          <p:cNvPr id="37892" name="Picture 4" descr="rep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213" y="1417638"/>
            <a:ext cx="3887787"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6"/>
          <p:cNvSpPr>
            <a:spLocks noChangeArrowheads="1"/>
          </p:cNvSpPr>
          <p:nvPr/>
        </p:nvSpPr>
        <p:spPr bwMode="blackWhite">
          <a:xfrm>
            <a:off x="0" y="6400800"/>
            <a:ext cx="9144000" cy="457200"/>
          </a:xfrm>
          <a:prstGeom prst="rect">
            <a:avLst/>
          </a:prstGeom>
          <a:solidFill>
            <a:schemeClr val="tx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2"/>
          <p:cNvSpPr txBox="1">
            <a:spLocks noChangeArrowheads="1"/>
          </p:cNvSpPr>
          <p:nvPr/>
        </p:nvSpPr>
        <p:spPr>
          <a:xfrm>
            <a:off x="0" y="0"/>
            <a:ext cx="9144000" cy="1417638"/>
          </a:xfrm>
          <a:prstGeom prst="rect">
            <a:avLst/>
          </a:prstGeom>
          <a:solidFill>
            <a:schemeClr val="tx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4000" smtClean="0">
                <a:solidFill>
                  <a:schemeClr val="bg1"/>
                </a:solidFill>
              </a:rPr>
              <a:t>The Death Knell</a:t>
            </a:r>
          </a:p>
        </p:txBody>
      </p:sp>
    </p:spTree>
    <p:extLst>
      <p:ext uri="{BB962C8B-B14F-4D97-AF65-F5344CB8AC3E}">
        <p14:creationId xmlns:p14="http://schemas.microsoft.com/office/powerpoint/2010/main" val="17815351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81000" y="1447800"/>
            <a:ext cx="8229600" cy="655638"/>
          </a:xfrm>
        </p:spPr>
        <p:txBody>
          <a:bodyPr>
            <a:normAutofit fontScale="90000"/>
          </a:bodyPr>
          <a:lstStyle/>
          <a:p>
            <a:r>
              <a:rPr lang="en-US" dirty="0"/>
              <a:t>What We Learnt Today …</a:t>
            </a:r>
          </a:p>
        </p:txBody>
      </p:sp>
      <p:sp>
        <p:nvSpPr>
          <p:cNvPr id="209923" name="Rectangle 3"/>
          <p:cNvSpPr>
            <a:spLocks noGrp="1" noChangeArrowheads="1"/>
          </p:cNvSpPr>
          <p:nvPr>
            <p:ph type="body" idx="1"/>
          </p:nvPr>
        </p:nvSpPr>
        <p:spPr>
          <a:xfrm>
            <a:off x="457200" y="2209800"/>
            <a:ext cx="8229600" cy="3916363"/>
          </a:xfrm>
        </p:spPr>
        <p:txBody>
          <a:bodyPr/>
          <a:lstStyle/>
          <a:p>
            <a:r>
              <a:rPr lang="en-US" dirty="0"/>
              <a:t>Goals of HCI</a:t>
            </a:r>
          </a:p>
          <a:p>
            <a:pPr lvl="1"/>
            <a:r>
              <a:rPr lang="en-US" dirty="0"/>
              <a:t>Usability </a:t>
            </a:r>
          </a:p>
          <a:p>
            <a:pPr lvl="1"/>
            <a:r>
              <a:rPr lang="en-US" dirty="0"/>
              <a:t>User Experience </a:t>
            </a:r>
            <a:endParaRPr lang="en-US" dirty="0" smtClean="0"/>
          </a:p>
          <a:p>
            <a:pPr lvl="1"/>
            <a:r>
              <a:rPr lang="en-US" dirty="0" smtClean="0"/>
              <a:t>Success criteria in the new economy</a:t>
            </a:r>
            <a:endParaRPr lang="en-US" dirty="0"/>
          </a:p>
          <a:p>
            <a:pPr>
              <a:buFontTx/>
              <a:buNone/>
            </a:pPr>
            <a:endParaRPr lang="en-US" dirty="0"/>
          </a:p>
          <a:p>
            <a:r>
              <a:rPr lang="en-US" altLang="en-US" dirty="0"/>
              <a:t>Hopefully this has opened your eyes, mind, changed the way you think</a:t>
            </a:r>
          </a:p>
          <a:p>
            <a:endParaRPr lang="en-US" altLang="en-US" dirty="0"/>
          </a:p>
        </p:txBody>
      </p:sp>
      <p:grpSp>
        <p:nvGrpSpPr>
          <p:cNvPr id="4"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153400" cy="4724400"/>
          </a:xfrm>
        </p:spPr>
        <p:txBody>
          <a:bodyPr>
            <a:normAutofit/>
          </a:bodyPr>
          <a:lstStyle/>
          <a:p>
            <a:pPr>
              <a:buNone/>
            </a:pPr>
            <a:r>
              <a:rPr lang="en-US" dirty="0"/>
              <a:t>Who Will…</a:t>
            </a:r>
          </a:p>
          <a:p>
            <a:pPr lvl="1"/>
            <a:r>
              <a:rPr lang="en-US" dirty="0" smtClean="0"/>
              <a:t>Drive </a:t>
            </a:r>
            <a:r>
              <a:rPr lang="en-US" dirty="0"/>
              <a:t>future technical breakthroughs?</a:t>
            </a:r>
          </a:p>
          <a:p>
            <a:pPr lvl="1"/>
            <a:r>
              <a:rPr lang="en-US" dirty="0" smtClean="0"/>
              <a:t>Lead </a:t>
            </a:r>
            <a:r>
              <a:rPr lang="en-US" dirty="0"/>
              <a:t>future paradigm shifts</a:t>
            </a:r>
            <a:r>
              <a:rPr lang="en-US" dirty="0" smtClean="0"/>
              <a:t>?</a:t>
            </a:r>
          </a:p>
          <a:p>
            <a:pPr lvl="1"/>
            <a:endParaRPr lang="en-US" dirty="0"/>
          </a:p>
          <a:p>
            <a:pPr lvl="1">
              <a:buNone/>
            </a:pPr>
            <a:endParaRPr lang="en-US" dirty="0"/>
          </a:p>
          <a:p>
            <a:pPr lvl="1"/>
            <a:r>
              <a:rPr lang="en-US" dirty="0" smtClean="0"/>
              <a:t>It </a:t>
            </a:r>
            <a:r>
              <a:rPr lang="en-US" dirty="0"/>
              <a:t>just might be YOU!</a:t>
            </a:r>
          </a:p>
          <a:p>
            <a:pPr>
              <a:buNone/>
            </a:pPr>
            <a:endParaRPr lang="en-US"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876800" y="152400"/>
            <a:ext cx="1905000" cy="646331"/>
          </a:xfrm>
          <a:prstGeom prst="rect">
            <a:avLst/>
          </a:prstGeom>
          <a:noFill/>
        </p:spPr>
        <p:txBody>
          <a:bodyPr wrap="square" rtlCol="0">
            <a:spAutoFit/>
          </a:bodyPr>
          <a:lstStyle/>
          <a:p>
            <a:pPr algn="ctr"/>
            <a:r>
              <a:rPr lang="en-US" dirty="0" smtClean="0">
                <a:solidFill>
                  <a:schemeClr val="bg1"/>
                </a:solidFill>
              </a:rPr>
              <a:t>UIT </a:t>
            </a:r>
          </a:p>
          <a:p>
            <a:pPr algn="ctr"/>
            <a:r>
              <a:rPr lang="en-US" dirty="0" smtClean="0">
                <a:solidFill>
                  <a:schemeClr val="bg1"/>
                </a:solidFill>
              </a:rPr>
              <a:t>FALL 2021</a:t>
            </a:r>
            <a:endParaRPr lang="en-US" dirty="0">
              <a:solidFill>
                <a:schemeClr val="bg1"/>
              </a:solidFill>
            </a:endParaRPr>
          </a:p>
        </p:txBody>
      </p:sp>
      <p:sp>
        <p:nvSpPr>
          <p:cNvPr id="14" name="Content Placeholder 4"/>
          <p:cNvSpPr>
            <a:spLocks noGrp="1"/>
          </p:cNvSpPr>
          <p:nvPr>
            <p:ph idx="1"/>
          </p:nvPr>
        </p:nvSpPr>
        <p:spPr/>
        <p:txBody>
          <a:bodyPr/>
          <a:lstStyle/>
          <a:p>
            <a:pPr>
              <a:buNone/>
            </a:pPr>
            <a:r>
              <a:rPr lang="en-US" dirty="0" smtClean="0"/>
              <a:t>Introduction </a:t>
            </a:r>
          </a:p>
          <a:p>
            <a:r>
              <a:rPr lang="en-US" dirty="0" smtClean="0"/>
              <a:t>Instructor</a:t>
            </a:r>
          </a:p>
          <a:p>
            <a:pPr lvl="1"/>
            <a:r>
              <a:rPr lang="en-US" dirty="0" smtClean="0"/>
              <a:t>Umair Khan</a:t>
            </a:r>
            <a:endParaRPr lang="en-US" dirty="0" smtClean="0"/>
          </a:p>
          <a:p>
            <a:r>
              <a:rPr lang="en-US" dirty="0" smtClean="0"/>
              <a:t>Lab Instructor</a:t>
            </a:r>
          </a:p>
          <a:p>
            <a:pPr lvl="1"/>
            <a:r>
              <a:rPr lang="en-US" dirty="0" smtClean="0"/>
              <a:t>Fatima </a:t>
            </a:r>
            <a:r>
              <a:rPr lang="en-US" dirty="0" err="1" smtClean="0"/>
              <a:t>Shakeel</a:t>
            </a:r>
            <a:endParaRPr lang="en-US" dirty="0"/>
          </a:p>
        </p:txBody>
      </p:sp>
    </p:spTree>
    <p:extLst>
      <p:ext uri="{BB962C8B-B14F-4D97-AF65-F5344CB8AC3E}">
        <p14:creationId xmlns:p14="http://schemas.microsoft.com/office/powerpoint/2010/main" val="11237362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t>Next Lecture</a:t>
            </a:r>
          </a:p>
        </p:txBody>
      </p:sp>
      <p:sp>
        <p:nvSpPr>
          <p:cNvPr id="211971" name="Rectangle 3"/>
          <p:cNvSpPr>
            <a:spLocks noGrp="1" noChangeArrowheads="1"/>
          </p:cNvSpPr>
          <p:nvPr>
            <p:ph type="body" idx="1"/>
          </p:nvPr>
        </p:nvSpPr>
        <p:spPr/>
        <p:txBody>
          <a:bodyPr/>
          <a:lstStyle/>
          <a:p>
            <a:r>
              <a:rPr lang="en-US" dirty="0" smtClean="0"/>
              <a:t>Interaction Design </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
          <p:cNvSpPr txBox="1">
            <a:spLocks noGrp="1"/>
          </p:cNvSpPr>
          <p:nvPr>
            <p:ph sz="quarter" idx="4294967295"/>
          </p:nvPr>
        </p:nvSpPr>
        <p:spPr>
          <a:xfrm>
            <a:off x="381000" y="1828800"/>
            <a:ext cx="8077200" cy="278281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2700" fontAlgn="auto">
              <a:spcBef>
                <a:spcPts val="0"/>
              </a:spcBef>
              <a:spcAft>
                <a:spcPts val="0"/>
              </a:spcAft>
              <a:defRPr/>
            </a:pPr>
            <a:r>
              <a:rPr sz="3200" dirty="0">
                <a:latin typeface="Arial" pitchFamily="34" charset="0"/>
                <a:cs typeface="Arial" pitchFamily="34" charset="0"/>
              </a:rPr>
              <a:t>Agenda</a:t>
            </a:r>
          </a:p>
          <a:p>
            <a:pPr fontAlgn="auto">
              <a:spcBef>
                <a:spcPts val="17"/>
              </a:spcBef>
              <a:spcAft>
                <a:spcPts val="0"/>
              </a:spcAft>
              <a:defRPr/>
            </a:pPr>
            <a:endParaRPr sz="1350" dirty="0">
              <a:latin typeface="Times New Roman"/>
              <a:cs typeface="Times New Roman"/>
            </a:endParaRPr>
          </a:p>
          <a:p>
            <a:pPr marL="298450" indent="-171450" fontAlgn="auto">
              <a:spcBef>
                <a:spcPts val="0"/>
              </a:spcBef>
              <a:spcAft>
                <a:spcPts val="0"/>
              </a:spcAft>
              <a:buFontTx/>
              <a:buChar char="•"/>
              <a:tabLst>
                <a:tab pos="298450" algn="l"/>
              </a:tabLst>
              <a:defRPr/>
            </a:pPr>
            <a:r>
              <a:rPr sz="2800" dirty="0">
                <a:latin typeface="Arial" pitchFamily="34" charset="0"/>
                <a:cs typeface="Arial" pitchFamily="34" charset="0"/>
              </a:rPr>
              <a:t>Introductions</a:t>
            </a:r>
          </a:p>
          <a:p>
            <a:pPr marL="298450" indent="-171450" fontAlgn="auto">
              <a:spcBef>
                <a:spcPts val="1080"/>
              </a:spcBef>
              <a:spcAft>
                <a:spcPts val="0"/>
              </a:spcAft>
              <a:buFontTx/>
              <a:buChar char="•"/>
              <a:tabLst>
                <a:tab pos="298450" algn="l"/>
              </a:tabLst>
              <a:defRPr/>
            </a:pPr>
            <a:r>
              <a:rPr sz="2800" dirty="0">
                <a:latin typeface="Arial" pitchFamily="34" charset="0"/>
                <a:cs typeface="Arial" pitchFamily="34" charset="0"/>
              </a:rPr>
              <a:t>Course</a:t>
            </a:r>
            <a:r>
              <a:rPr sz="2800" spc="85" dirty="0">
                <a:latin typeface="Arial" pitchFamily="34" charset="0"/>
                <a:cs typeface="Arial" pitchFamily="34" charset="0"/>
              </a:rPr>
              <a:t> </a:t>
            </a:r>
            <a:r>
              <a:rPr sz="2800" spc="-15" dirty="0" smtClean="0">
                <a:latin typeface="Arial" pitchFamily="34" charset="0"/>
                <a:cs typeface="Arial" pitchFamily="34" charset="0"/>
              </a:rPr>
              <a:t>Adm</a:t>
            </a:r>
            <a:r>
              <a:rPr sz="2800" dirty="0" smtClean="0">
                <a:latin typeface="Arial" pitchFamily="34" charset="0"/>
                <a:cs typeface="Arial" pitchFamily="34" charset="0"/>
              </a:rPr>
              <a:t>i</a:t>
            </a:r>
            <a:r>
              <a:rPr sz="2800" spc="-15" dirty="0" smtClean="0">
                <a:latin typeface="Arial" pitchFamily="34" charset="0"/>
                <a:cs typeface="Arial" pitchFamily="34" charset="0"/>
              </a:rPr>
              <a:t>ni</a:t>
            </a:r>
            <a:r>
              <a:rPr sz="2800" spc="-10" dirty="0" smtClean="0">
                <a:latin typeface="Arial" pitchFamily="34" charset="0"/>
                <a:cs typeface="Arial" pitchFamily="34" charset="0"/>
              </a:rPr>
              <a:t>s</a:t>
            </a:r>
            <a:r>
              <a:rPr sz="2800" dirty="0" smtClean="0">
                <a:latin typeface="Arial" pitchFamily="34" charset="0"/>
                <a:cs typeface="Arial" pitchFamily="34" charset="0"/>
              </a:rPr>
              <a:t>t</a:t>
            </a:r>
            <a:r>
              <a:rPr sz="2800" spc="-5" dirty="0" smtClean="0">
                <a:latin typeface="Arial" pitchFamily="34" charset="0"/>
                <a:cs typeface="Arial" pitchFamily="34" charset="0"/>
              </a:rPr>
              <a:t>ra</a:t>
            </a:r>
            <a:r>
              <a:rPr sz="2800" dirty="0" smtClean="0">
                <a:latin typeface="Arial" pitchFamily="34" charset="0"/>
                <a:cs typeface="Arial" pitchFamily="34" charset="0"/>
              </a:rPr>
              <a:t>t</a:t>
            </a:r>
            <a:r>
              <a:rPr sz="2800" spc="-5" dirty="0" smtClean="0">
                <a:latin typeface="Arial" pitchFamily="34" charset="0"/>
                <a:cs typeface="Arial" pitchFamily="34" charset="0"/>
              </a:rPr>
              <a:t>i</a:t>
            </a:r>
            <a:r>
              <a:rPr lang="en-US" sz="2800" spc="-10" dirty="0" smtClean="0">
                <a:latin typeface="Arial" pitchFamily="34" charset="0"/>
                <a:cs typeface="Arial" pitchFamily="34" charset="0"/>
              </a:rPr>
              <a:t>on</a:t>
            </a:r>
            <a:endParaRPr sz="2800" dirty="0">
              <a:latin typeface="Arial" pitchFamily="34" charset="0"/>
              <a:cs typeface="Arial" pitchFamily="34" charset="0"/>
            </a:endParaRPr>
          </a:p>
          <a:p>
            <a:pPr marL="298450" indent="-171450" fontAlgn="auto">
              <a:spcBef>
                <a:spcPts val="1085"/>
              </a:spcBef>
              <a:spcAft>
                <a:spcPts val="0"/>
              </a:spcAft>
              <a:buFontTx/>
              <a:buChar char="•"/>
              <a:tabLst>
                <a:tab pos="298450" algn="l"/>
              </a:tabLst>
              <a:defRPr/>
            </a:pPr>
            <a:r>
              <a:rPr sz="2800" spc="-15" dirty="0">
                <a:latin typeface="Arial" pitchFamily="34" charset="0"/>
                <a:cs typeface="Arial" pitchFamily="34" charset="0"/>
              </a:rPr>
              <a:t>HC</a:t>
            </a:r>
            <a:r>
              <a:rPr sz="2800" spc="-10" dirty="0">
                <a:latin typeface="Arial" pitchFamily="34" charset="0"/>
                <a:cs typeface="Arial" pitchFamily="34" charset="0"/>
              </a:rPr>
              <a:t>I</a:t>
            </a:r>
            <a:r>
              <a:rPr sz="2800" spc="95" dirty="0">
                <a:latin typeface="Arial" pitchFamily="34" charset="0"/>
                <a:cs typeface="Arial" pitchFamily="34" charset="0"/>
              </a:rPr>
              <a:t> </a:t>
            </a:r>
            <a:r>
              <a:rPr sz="2800" dirty="0">
                <a:latin typeface="Arial" pitchFamily="34" charset="0"/>
                <a:cs typeface="Arial" pitchFamily="34" charset="0"/>
              </a:rPr>
              <a:t>Overview</a:t>
            </a:r>
          </a:p>
          <a:p>
            <a:pPr marL="498475" lvl="1" indent="-142875" fontAlgn="auto">
              <a:spcBef>
                <a:spcPts val="625"/>
              </a:spcBef>
              <a:spcAft>
                <a:spcPts val="0"/>
              </a:spcAft>
              <a:buFontTx/>
              <a:buChar char="–"/>
              <a:tabLst>
                <a:tab pos="499109" algn="l"/>
              </a:tabLst>
              <a:defRPr/>
            </a:pPr>
            <a:r>
              <a:rPr dirty="0" smtClean="0">
                <a:latin typeface="Arial" pitchFamily="34" charset="0"/>
                <a:cs typeface="Arial" pitchFamily="34" charset="0"/>
              </a:rPr>
              <a:t>Objectives</a:t>
            </a:r>
            <a:endParaRPr dirty="0">
              <a:latin typeface="Arial" pitchFamily="34" charset="0"/>
              <a:cs typeface="Arial" pitchFamily="34" charset="0"/>
            </a:endParaRPr>
          </a:p>
        </p:txBody>
      </p:sp>
      <p:grpSp>
        <p:nvGrpSpPr>
          <p:cNvPr id="3" name="Group 4"/>
          <p:cNvGrpSpPr>
            <a:grpSpLocks/>
          </p:cNvGrpSpPr>
          <p:nvPr/>
        </p:nvGrpSpPr>
        <p:grpSpPr bwMode="auto">
          <a:xfrm>
            <a:off x="0" y="0"/>
            <a:ext cx="9144000" cy="6858000"/>
            <a:chOff x="0" y="0"/>
            <a:chExt cx="5760" cy="4320"/>
          </a:xfrm>
        </p:grpSpPr>
        <p:sp>
          <p:nvSpPr>
            <p:cNvPr id="5"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6"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7"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8"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9"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0" name="TextBox 9"/>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14"/>
          <p:cNvSpPr txBox="1">
            <a:spLocks noChangeArrowheads="1"/>
          </p:cNvSpPr>
          <p:nvPr/>
        </p:nvSpPr>
        <p:spPr bwMode="auto">
          <a:xfrm>
            <a:off x="304800" y="1524000"/>
            <a:ext cx="8534400" cy="5493812"/>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square" lIns="0" tIns="0" rIns="0" bIns="0">
            <a:spAutoFit/>
          </a:bodyPr>
          <a:lstStyle/>
          <a:p>
            <a:pPr marL="12700"/>
            <a:r>
              <a:rPr lang="en-US" sz="2800" dirty="0">
                <a:latin typeface="Arial" pitchFamily="34" charset="0"/>
                <a:cs typeface="Arial" pitchFamily="34" charset="0"/>
              </a:rPr>
              <a:t>Course Information</a:t>
            </a:r>
          </a:p>
          <a:p>
            <a:pPr marL="12700">
              <a:spcBef>
                <a:spcPts val="13"/>
              </a:spcBef>
            </a:pPr>
            <a:endParaRPr lang="en-US" sz="1300" dirty="0">
              <a:latin typeface="Arial" pitchFamily="34" charset="0"/>
              <a:cs typeface="Arial" pitchFamily="34" charset="0"/>
            </a:endParaRPr>
          </a:p>
          <a:p>
            <a:pPr marL="12700">
              <a:buFontTx/>
              <a:buChar char="•"/>
            </a:pPr>
            <a:r>
              <a:rPr lang="en-US" sz="2400" dirty="0" smtClean="0">
                <a:latin typeface="Arial" pitchFamily="34" charset="0"/>
                <a:cs typeface="Arial" pitchFamily="34" charset="0"/>
              </a:rPr>
              <a:t>Books</a:t>
            </a:r>
          </a:p>
          <a:p>
            <a:pPr marL="12700"/>
            <a:endParaRPr lang="en-US" sz="2400" dirty="0">
              <a:latin typeface="Arial" pitchFamily="34" charset="0"/>
              <a:cs typeface="Arial" pitchFamily="34" charset="0"/>
            </a:endParaRPr>
          </a:p>
          <a:p>
            <a:pPr marL="498475" lvl="1" indent="-142875">
              <a:lnSpc>
                <a:spcPts val="1563"/>
              </a:lnSpc>
              <a:spcBef>
                <a:spcPts val="688"/>
              </a:spcBef>
              <a:buFontTx/>
              <a:buChar char="–"/>
            </a:pPr>
            <a:r>
              <a:rPr lang="en-US" sz="2000" dirty="0">
                <a:latin typeface="Arial" pitchFamily="34" charset="0"/>
                <a:cs typeface="Arial" pitchFamily="34" charset="0"/>
              </a:rPr>
              <a:t>Human-Computer Interaction (3</a:t>
            </a:r>
            <a:r>
              <a:rPr lang="en-US" sz="2000" baseline="26000" dirty="0">
                <a:latin typeface="Arial" pitchFamily="34" charset="0"/>
                <a:cs typeface="Arial" pitchFamily="34" charset="0"/>
              </a:rPr>
              <a:t>rd  </a:t>
            </a:r>
            <a:r>
              <a:rPr lang="en-US" sz="2000" dirty="0">
                <a:latin typeface="Arial" pitchFamily="34" charset="0"/>
                <a:cs typeface="Arial" pitchFamily="34" charset="0"/>
              </a:rPr>
              <a:t>ed.) by Dix, Finlay, </a:t>
            </a:r>
            <a:r>
              <a:rPr lang="en-US" sz="2000" dirty="0" err="1">
                <a:latin typeface="Arial" pitchFamily="34" charset="0"/>
                <a:cs typeface="Arial" pitchFamily="34" charset="0"/>
              </a:rPr>
              <a:t>Abowd</a:t>
            </a:r>
            <a:r>
              <a:rPr lang="en-US" sz="2000" dirty="0">
                <a:latin typeface="Arial" pitchFamily="34" charset="0"/>
                <a:cs typeface="Arial" pitchFamily="34" charset="0"/>
              </a:rPr>
              <a:t>, Beale, </a:t>
            </a:r>
            <a:r>
              <a:rPr lang="en-US" sz="2000" dirty="0" smtClean="0">
                <a:latin typeface="Arial" pitchFamily="34" charset="0"/>
                <a:cs typeface="Arial" pitchFamily="34" charset="0"/>
              </a:rPr>
              <a:t>Third Edition, 2009</a:t>
            </a:r>
            <a:endParaRPr lang="en-US" sz="2000" dirty="0">
              <a:latin typeface="Arial" pitchFamily="34" charset="0"/>
              <a:cs typeface="Arial" pitchFamily="34" charset="0"/>
            </a:endParaRPr>
          </a:p>
          <a:p>
            <a:pPr marL="355600" lvl="1">
              <a:lnSpc>
                <a:spcPts val="1563"/>
              </a:lnSpc>
              <a:spcBef>
                <a:spcPts val="688"/>
              </a:spcBef>
            </a:pPr>
            <a:endParaRPr lang="en-US" sz="2000" dirty="0" smtClean="0">
              <a:latin typeface="Arial" pitchFamily="34" charset="0"/>
              <a:cs typeface="Arial" pitchFamily="34" charset="0"/>
            </a:endParaRPr>
          </a:p>
          <a:p>
            <a:pPr marL="498475" lvl="1" indent="-142875">
              <a:lnSpc>
                <a:spcPts val="1563"/>
              </a:lnSpc>
              <a:spcBef>
                <a:spcPts val="688"/>
              </a:spcBef>
              <a:buFontTx/>
              <a:buChar char="–"/>
            </a:pPr>
            <a:r>
              <a:rPr lang="en-US" sz="2000" dirty="0" err="1" smtClean="0">
                <a:latin typeface="Arial" pitchFamily="34" charset="0"/>
                <a:cs typeface="Arial" pitchFamily="34" charset="0"/>
              </a:rPr>
              <a:t>Preece</a:t>
            </a:r>
            <a:r>
              <a:rPr lang="en-US" sz="2000" dirty="0">
                <a:latin typeface="Arial" pitchFamily="34" charset="0"/>
                <a:cs typeface="Arial" pitchFamily="34" charset="0"/>
              </a:rPr>
              <a:t>, J; Rogers, Y &amp; Sharp, H Interaction Design, beyond human-computer interaction John Wiley (2002)</a:t>
            </a:r>
          </a:p>
          <a:p>
            <a:pPr marL="498475" lvl="1" indent="-142875">
              <a:lnSpc>
                <a:spcPts val="1563"/>
              </a:lnSpc>
              <a:spcBef>
                <a:spcPts val="688"/>
              </a:spcBef>
            </a:pPr>
            <a:endParaRPr lang="en-US" sz="2000" dirty="0">
              <a:latin typeface="Arial" pitchFamily="34" charset="0"/>
              <a:cs typeface="Arial" pitchFamily="34" charset="0"/>
            </a:endParaRPr>
          </a:p>
          <a:p>
            <a:pPr marL="498475" lvl="1" indent="-142875">
              <a:lnSpc>
                <a:spcPts val="1563"/>
              </a:lnSpc>
              <a:spcBef>
                <a:spcPts val="688"/>
              </a:spcBef>
              <a:buFontTx/>
              <a:buChar char="–"/>
            </a:pPr>
            <a:r>
              <a:rPr lang="en-US" sz="2000" dirty="0">
                <a:latin typeface="Arial" pitchFamily="34" charset="0"/>
                <a:cs typeface="Arial" pitchFamily="34" charset="0"/>
              </a:rPr>
              <a:t>The Design of Everyday Things  by Norman, </a:t>
            </a:r>
            <a:r>
              <a:rPr lang="en-US" sz="2000" dirty="0" smtClean="0">
                <a:latin typeface="Arial" pitchFamily="34" charset="0"/>
                <a:cs typeface="Arial" pitchFamily="34" charset="0"/>
              </a:rPr>
              <a:t>1990</a:t>
            </a:r>
          </a:p>
          <a:p>
            <a:pPr marL="498475" lvl="1" indent="-142875">
              <a:lnSpc>
                <a:spcPts val="1563"/>
              </a:lnSpc>
              <a:spcBef>
                <a:spcPts val="688"/>
              </a:spcBef>
            </a:pPr>
            <a:endParaRPr lang="en-US" sz="2000" dirty="0">
              <a:latin typeface="Arial" pitchFamily="34" charset="0"/>
              <a:cs typeface="Arial" pitchFamily="34" charset="0"/>
            </a:endParaRPr>
          </a:p>
          <a:p>
            <a:pPr marL="498475" lvl="1" indent="-142875">
              <a:lnSpc>
                <a:spcPts val="1563"/>
              </a:lnSpc>
              <a:spcBef>
                <a:spcPts val="688"/>
              </a:spcBef>
              <a:buFontTx/>
              <a:buChar char="–"/>
            </a:pPr>
            <a:r>
              <a:rPr lang="en-US" sz="2000" dirty="0">
                <a:latin typeface="Arial" pitchFamily="34" charset="0"/>
                <a:cs typeface="Arial" pitchFamily="34" charset="0"/>
              </a:rPr>
              <a:t>Designing the User Interface, 5th Edition Ben </a:t>
            </a:r>
            <a:r>
              <a:rPr lang="en-US" sz="2000" dirty="0" err="1">
                <a:latin typeface="Arial" pitchFamily="34" charset="0"/>
                <a:cs typeface="Arial" pitchFamily="34" charset="0"/>
              </a:rPr>
              <a:t>Shneiderman</a:t>
            </a:r>
            <a:r>
              <a:rPr lang="en-US" sz="2000" dirty="0">
                <a:latin typeface="Arial" pitchFamily="34" charset="0"/>
                <a:cs typeface="Arial" pitchFamily="34" charset="0"/>
              </a:rPr>
              <a:t> and Catherine </a:t>
            </a:r>
            <a:r>
              <a:rPr lang="en-US" sz="2000" dirty="0" err="1">
                <a:latin typeface="Arial" pitchFamily="34" charset="0"/>
                <a:cs typeface="Arial" pitchFamily="34" charset="0"/>
              </a:rPr>
              <a:t>Plaisant</a:t>
            </a:r>
            <a:r>
              <a:rPr lang="en-US" sz="2000" dirty="0">
                <a:latin typeface="Arial" pitchFamily="34" charset="0"/>
                <a:cs typeface="Arial" pitchFamily="34" charset="0"/>
              </a:rPr>
              <a:t>, Addison Wesley, </a:t>
            </a:r>
            <a:endParaRPr lang="en-US" sz="2000" dirty="0" smtClean="0">
              <a:latin typeface="Arial" pitchFamily="34" charset="0"/>
              <a:cs typeface="Arial" pitchFamily="34" charset="0"/>
            </a:endParaRPr>
          </a:p>
          <a:p>
            <a:pPr marL="498475" lvl="1" indent="-142875">
              <a:lnSpc>
                <a:spcPts val="1563"/>
              </a:lnSpc>
              <a:spcBef>
                <a:spcPts val="688"/>
              </a:spcBef>
              <a:buFontTx/>
              <a:buChar char="–"/>
            </a:pPr>
            <a:endParaRPr lang="en-US" sz="2000" dirty="0">
              <a:latin typeface="Arial" pitchFamily="34" charset="0"/>
              <a:cs typeface="Arial" pitchFamily="34" charset="0"/>
            </a:endParaRPr>
          </a:p>
          <a:p>
            <a:pPr marL="498475" lvl="1" indent="-142875">
              <a:lnSpc>
                <a:spcPts val="1563"/>
              </a:lnSpc>
              <a:spcBef>
                <a:spcPts val="688"/>
              </a:spcBef>
              <a:buFontTx/>
              <a:buChar char="–"/>
            </a:pPr>
            <a:endParaRPr lang="en-US" sz="2000" dirty="0" smtClean="0">
              <a:latin typeface="Arial" pitchFamily="34" charset="0"/>
              <a:cs typeface="Arial" pitchFamily="34" charset="0"/>
            </a:endParaRPr>
          </a:p>
          <a:p>
            <a:pPr marL="498475" lvl="1" indent="-142875">
              <a:lnSpc>
                <a:spcPts val="1563"/>
              </a:lnSpc>
              <a:spcBef>
                <a:spcPts val="688"/>
              </a:spcBef>
              <a:buFontTx/>
              <a:buChar char="–"/>
            </a:pPr>
            <a:endParaRPr lang="en-US" sz="2000" dirty="0">
              <a:latin typeface="Arial" pitchFamily="34" charset="0"/>
              <a:cs typeface="Arial" pitchFamily="34" charset="0"/>
            </a:endParaRPr>
          </a:p>
          <a:p>
            <a:pPr marL="498475" lvl="1" indent="-142875">
              <a:lnSpc>
                <a:spcPts val="1563"/>
              </a:lnSpc>
              <a:spcBef>
                <a:spcPts val="688"/>
              </a:spcBef>
              <a:buFontTx/>
              <a:buChar char="–"/>
            </a:pPr>
            <a:endParaRPr lang="en-US" sz="2000" dirty="0" smtClean="0">
              <a:latin typeface="Arial" pitchFamily="34" charset="0"/>
              <a:cs typeface="Arial" pitchFamily="34" charset="0"/>
            </a:endParaRPr>
          </a:p>
          <a:p>
            <a:pPr marL="498475" lvl="1" indent="-142875">
              <a:spcBef>
                <a:spcPts val="525"/>
              </a:spcBef>
              <a:buFontTx/>
              <a:buChar char="–"/>
            </a:pPr>
            <a:endParaRPr lang="en-US" sz="1300" dirty="0">
              <a:latin typeface="Arial" pitchFamily="34" charset="0"/>
              <a:cs typeface="Arial" pitchFamily="34" charset="0"/>
            </a:endParaRPr>
          </a:p>
        </p:txBody>
      </p:sp>
      <p:sp>
        <p:nvSpPr>
          <p:cNvPr id="4" name="object 15"/>
          <p:cNvSpPr>
            <a:spLocks noChangeArrowheads="1"/>
          </p:cNvSpPr>
          <p:nvPr/>
        </p:nvSpPr>
        <p:spPr bwMode="auto">
          <a:xfrm>
            <a:off x="990600" y="5846763"/>
            <a:ext cx="1055688" cy="935037"/>
          </a:xfrm>
          <a:prstGeom prst="rect">
            <a:avLst/>
          </a:prstGeom>
          <a:blipFill dpi="0" rotWithShape="1">
            <a:blip r:embed="rId2"/>
            <a:srcRect/>
            <a:stretch>
              <a:fillRect/>
            </a:stretch>
          </a:blipFill>
          <a:ln w="9525">
            <a:noFill/>
            <a:miter lim="800000"/>
            <a:headEnd/>
            <a:tailEnd/>
          </a:ln>
        </p:spPr>
        <p:txBody>
          <a:bodyPr lIns="0" tIns="0" rIns="0" bIns="0"/>
          <a:lstStyle/>
          <a:p>
            <a:endParaRPr lang="en-US"/>
          </a:p>
        </p:txBody>
      </p:sp>
      <p:sp>
        <p:nvSpPr>
          <p:cNvPr id="5" name="object 16"/>
          <p:cNvSpPr>
            <a:spLocks noChangeArrowheads="1"/>
          </p:cNvSpPr>
          <p:nvPr/>
        </p:nvSpPr>
        <p:spPr bwMode="auto">
          <a:xfrm>
            <a:off x="6248400" y="5770563"/>
            <a:ext cx="1074738" cy="939800"/>
          </a:xfrm>
          <a:prstGeom prst="rect">
            <a:avLst/>
          </a:prstGeom>
          <a:blipFill dpi="0" rotWithShape="1">
            <a:blip r:embed="rId3"/>
            <a:srcRect/>
            <a:stretch>
              <a:fillRect/>
            </a:stretch>
          </a:blipFill>
          <a:ln w="9525">
            <a:noFill/>
            <a:miter lim="800000"/>
            <a:headEnd/>
            <a:tailEnd/>
          </a:ln>
        </p:spPr>
        <p:txBody>
          <a:bodyPr lIns="0" tIns="0" rIns="0" bIns="0"/>
          <a:lstStyle/>
          <a:p>
            <a:endParaRPr lang="en-US"/>
          </a:p>
        </p:txBody>
      </p:sp>
      <p:sp>
        <p:nvSpPr>
          <p:cNvPr id="6" name="object 17"/>
          <p:cNvSpPr>
            <a:spLocks noChangeArrowheads="1"/>
          </p:cNvSpPr>
          <p:nvPr/>
        </p:nvSpPr>
        <p:spPr bwMode="auto">
          <a:xfrm>
            <a:off x="4114800" y="5922963"/>
            <a:ext cx="895350" cy="720725"/>
          </a:xfrm>
          <a:prstGeom prst="rect">
            <a:avLst/>
          </a:prstGeom>
          <a:blipFill dpi="0" rotWithShape="1">
            <a:blip r:embed="rId4"/>
            <a:srcRect/>
            <a:stretch>
              <a:fillRect/>
            </a:stretch>
          </a:blipFill>
          <a:ln w="9525">
            <a:noFill/>
            <a:miter lim="800000"/>
            <a:headEnd/>
            <a:tailEnd/>
          </a:ln>
        </p:spPr>
        <p:txBody>
          <a:bodyPr lIns="0" tIns="0" rIns="0" bIns="0"/>
          <a:lstStyle/>
          <a:p>
            <a:endParaRPr lang="en-US"/>
          </a:p>
        </p:txBody>
      </p:sp>
      <p:grpSp>
        <p:nvGrpSpPr>
          <p:cNvPr id="7" name="Group 4"/>
          <p:cNvGrpSpPr>
            <a:grpSpLocks/>
          </p:cNvGrpSpPr>
          <p:nvPr/>
        </p:nvGrpSpPr>
        <p:grpSpPr bwMode="auto">
          <a:xfrm>
            <a:off x="0" y="0"/>
            <a:ext cx="9144000" cy="6858000"/>
            <a:chOff x="0" y="0"/>
            <a:chExt cx="5760" cy="4320"/>
          </a:xfrm>
        </p:grpSpPr>
        <p:sp>
          <p:nvSpPr>
            <p:cNvPr id="8"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9"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10" name="Picture 9"/>
            <p:cNvPicPr>
              <a:picLocks noChangeAspect="1" noChangeArrowheads="1"/>
            </p:cNvPicPr>
            <p:nvPr/>
          </p:nvPicPr>
          <p:blipFill>
            <a:blip r:embed="rId5"/>
            <a:srcRect/>
            <a:stretch>
              <a:fillRect/>
            </a:stretch>
          </p:blipFill>
          <p:spPr bwMode="auto">
            <a:xfrm>
              <a:off x="0" y="0"/>
              <a:ext cx="672" cy="672"/>
            </a:xfrm>
            <a:prstGeom prst="rect">
              <a:avLst/>
            </a:prstGeom>
            <a:noFill/>
            <a:ln w="9525">
              <a:noFill/>
              <a:miter lim="800000"/>
              <a:headEnd/>
              <a:tailEnd/>
            </a:ln>
            <a:effectLst/>
          </p:spPr>
        </p:pic>
        <p:pic>
          <p:nvPicPr>
            <p:cNvPr id="11" name="Picture 10"/>
            <p:cNvPicPr>
              <a:picLocks noChangeAspect="1" noChangeArrowheads="1"/>
            </p:cNvPicPr>
            <p:nvPr/>
          </p:nvPicPr>
          <p:blipFill>
            <a:blip r:embed="rId6"/>
            <a:srcRect/>
            <a:stretch>
              <a:fillRect/>
            </a:stretch>
          </p:blipFill>
          <p:spPr bwMode="auto">
            <a:xfrm>
              <a:off x="4480" y="0"/>
              <a:ext cx="176" cy="672"/>
            </a:xfrm>
            <a:prstGeom prst="rect">
              <a:avLst/>
            </a:prstGeom>
            <a:noFill/>
            <a:ln w="9525">
              <a:noFill/>
              <a:miter lim="800000"/>
              <a:headEnd/>
              <a:tailEnd/>
            </a:ln>
            <a:effectLst/>
          </p:spPr>
        </p:pic>
        <p:pic>
          <p:nvPicPr>
            <p:cNvPr id="12" name="Picture 11"/>
            <p:cNvPicPr>
              <a:picLocks noChangeAspect="1" noChangeArrowheads="1"/>
            </p:cNvPicPr>
            <p:nvPr/>
          </p:nvPicPr>
          <p:blipFill>
            <a:blip r:embed="rId6"/>
            <a:srcRect/>
            <a:stretch>
              <a:fillRect/>
            </a:stretch>
          </p:blipFill>
          <p:spPr bwMode="auto">
            <a:xfrm>
              <a:off x="5584" y="0"/>
              <a:ext cx="176" cy="672"/>
            </a:xfrm>
            <a:prstGeom prst="rect">
              <a:avLst/>
            </a:prstGeom>
            <a:noFill/>
            <a:ln w="9525">
              <a:noFill/>
              <a:miter lim="800000"/>
              <a:headEnd/>
              <a:tailEnd/>
            </a:ln>
            <a:effectLst/>
          </p:spPr>
        </p:pic>
      </p:grpSp>
      <p:sp>
        <p:nvSpPr>
          <p:cNvPr id="13" name="TextBox 12"/>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US" dirty="0" smtClean="0"/>
              <a:t>Introduction </a:t>
            </a:r>
          </a:p>
          <a:p>
            <a:r>
              <a:rPr lang="en-US" dirty="0" smtClean="0"/>
              <a:t>Your turn</a:t>
            </a:r>
          </a:p>
          <a:p>
            <a:pPr lvl="1"/>
            <a:r>
              <a:rPr lang="en-US" dirty="0" smtClean="0"/>
              <a:t>Interests </a:t>
            </a:r>
          </a:p>
          <a:p>
            <a:pPr lvl="1"/>
            <a:r>
              <a:rPr lang="en-US" dirty="0" smtClean="0"/>
              <a:t>What you plan to do after graduation</a:t>
            </a:r>
            <a:endParaRPr lang="en-US" dirty="0"/>
          </a:p>
        </p:txBody>
      </p:sp>
      <p:grpSp>
        <p:nvGrpSpPr>
          <p:cNvPr id="2" name="Group 4"/>
          <p:cNvGrpSpPr>
            <a:grpSpLocks/>
          </p:cNvGrpSpPr>
          <p:nvPr/>
        </p:nvGrpSpPr>
        <p:grpSpPr bwMode="auto">
          <a:xfrm>
            <a:off x="0" y="0"/>
            <a:ext cx="9144000" cy="6858000"/>
            <a:chOff x="0" y="0"/>
            <a:chExt cx="5760" cy="4320"/>
          </a:xfrm>
        </p:grpSpPr>
        <p:sp>
          <p:nvSpPr>
            <p:cNvPr id="7" name="Rectangle 5"/>
            <p:cNvSpPr>
              <a:spLocks noChangeArrowheads="1"/>
            </p:cNvSpPr>
            <p:nvPr/>
          </p:nvSpPr>
          <p:spPr bwMode="auto">
            <a:xfrm>
              <a:off x="5136" y="528"/>
              <a:ext cx="624" cy="3792"/>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 name="Rectangle 6"/>
            <p:cNvSpPr>
              <a:spLocks noChangeArrowheads="1"/>
            </p:cNvSpPr>
            <p:nvPr/>
          </p:nvSpPr>
          <p:spPr bwMode="auto">
            <a:xfrm>
              <a:off x="0" y="0"/>
              <a:ext cx="5760" cy="672"/>
            </a:xfrm>
            <a:prstGeom prst="rect">
              <a:avLst/>
            </a:prstGeom>
            <a:solidFill>
              <a:srgbClr val="2E005D"/>
            </a:solidFill>
            <a:ln w="9525">
              <a:solidFill>
                <a:srgbClr val="2E005D"/>
              </a:solidFill>
              <a:miter lim="800000"/>
              <a:headEnd/>
              <a:tailEnd/>
            </a:ln>
            <a:effectLst/>
          </p:spPr>
          <p:txBody>
            <a:bodyPr wrap="none" anchor="ctr"/>
            <a:lstStyle/>
            <a:p>
              <a:endParaRPr lang="en-US"/>
            </a:p>
          </p:txBody>
        </p:sp>
        <p:pic>
          <p:nvPicPr>
            <p:cNvPr id="9" name="Picture 9"/>
            <p:cNvPicPr>
              <a:picLocks noChangeAspect="1" noChangeArrowheads="1"/>
            </p:cNvPicPr>
            <p:nvPr/>
          </p:nvPicPr>
          <p:blipFill>
            <a:blip r:embed="rId2"/>
            <a:srcRect/>
            <a:stretch>
              <a:fillRect/>
            </a:stretch>
          </p:blipFill>
          <p:spPr bwMode="auto">
            <a:xfrm>
              <a:off x="0" y="0"/>
              <a:ext cx="672" cy="672"/>
            </a:xfrm>
            <a:prstGeom prst="rect">
              <a:avLst/>
            </a:prstGeom>
            <a:noFill/>
            <a:ln w="9525">
              <a:noFill/>
              <a:miter lim="800000"/>
              <a:headEnd/>
              <a:tailEnd/>
            </a:ln>
            <a:effectLst/>
          </p:spPr>
        </p:pic>
        <p:pic>
          <p:nvPicPr>
            <p:cNvPr id="10" name="Picture 10"/>
            <p:cNvPicPr>
              <a:picLocks noChangeAspect="1" noChangeArrowheads="1"/>
            </p:cNvPicPr>
            <p:nvPr/>
          </p:nvPicPr>
          <p:blipFill>
            <a:blip r:embed="rId3"/>
            <a:srcRect/>
            <a:stretch>
              <a:fillRect/>
            </a:stretch>
          </p:blipFill>
          <p:spPr bwMode="auto">
            <a:xfrm>
              <a:off x="4480" y="0"/>
              <a:ext cx="176" cy="672"/>
            </a:xfrm>
            <a:prstGeom prst="rect">
              <a:avLst/>
            </a:prstGeom>
            <a:noFill/>
            <a:ln w="9525">
              <a:noFill/>
              <a:miter lim="800000"/>
              <a:headEnd/>
              <a:tailEnd/>
            </a:ln>
            <a:effectLst/>
          </p:spPr>
        </p:pic>
        <p:pic>
          <p:nvPicPr>
            <p:cNvPr id="11" name="Picture 11"/>
            <p:cNvPicPr>
              <a:picLocks noChangeAspect="1" noChangeArrowheads="1"/>
            </p:cNvPicPr>
            <p:nvPr/>
          </p:nvPicPr>
          <p:blipFill>
            <a:blip r:embed="rId3"/>
            <a:srcRect/>
            <a:stretch>
              <a:fillRect/>
            </a:stretch>
          </p:blipFill>
          <p:spPr bwMode="auto">
            <a:xfrm>
              <a:off x="5584" y="0"/>
              <a:ext cx="176" cy="672"/>
            </a:xfrm>
            <a:prstGeom prst="rect">
              <a:avLst/>
            </a:prstGeom>
            <a:noFill/>
            <a:ln w="9525">
              <a:noFill/>
              <a:miter lim="800000"/>
              <a:headEnd/>
              <a:tailEnd/>
            </a:ln>
            <a:effectLst/>
          </p:spPr>
        </p:pic>
      </p:grpSp>
      <p:sp>
        <p:nvSpPr>
          <p:cNvPr id="12" name="TextBox 11"/>
          <p:cNvSpPr txBox="1"/>
          <p:nvPr/>
        </p:nvSpPr>
        <p:spPr>
          <a:xfrm>
            <a:off x="1219200" y="0"/>
            <a:ext cx="5715000" cy="954107"/>
          </a:xfrm>
          <a:prstGeom prst="rect">
            <a:avLst/>
          </a:prstGeom>
          <a:noFill/>
        </p:spPr>
        <p:txBody>
          <a:bodyPr wrap="square" rtlCol="0">
            <a:spAutoFit/>
          </a:bodyPr>
          <a:lstStyle/>
          <a:p>
            <a:r>
              <a:rPr lang="en-US" sz="2800" dirty="0" smtClean="0">
                <a:solidFill>
                  <a:schemeClr val="bg1"/>
                </a:solidFill>
              </a:rPr>
              <a:t>HUMAN-COMPUTER </a:t>
            </a:r>
          </a:p>
          <a:p>
            <a:r>
              <a:rPr lang="en-US" sz="2800" dirty="0" smtClean="0">
                <a:solidFill>
                  <a:schemeClr val="bg1"/>
                </a:solidFill>
              </a:rPr>
              <a:t>INTERACTION</a:t>
            </a:r>
            <a:endParaRPr lang="en-US" sz="2800" dirty="0">
              <a:solidFill>
                <a:schemeClr val="bg1"/>
              </a:solidFill>
            </a:endParaRPr>
          </a:p>
        </p:txBody>
      </p:sp>
      <p:sp>
        <p:nvSpPr>
          <p:cNvPr id="13" name="TextBox 12"/>
          <p:cNvSpPr txBox="1"/>
          <p:nvPr/>
        </p:nvSpPr>
        <p:spPr>
          <a:xfrm>
            <a:off x="4876800" y="152400"/>
            <a:ext cx="1905000" cy="646331"/>
          </a:xfrm>
          <a:prstGeom prst="rect">
            <a:avLst/>
          </a:prstGeom>
          <a:noFill/>
        </p:spPr>
        <p:txBody>
          <a:bodyPr wrap="square" rtlCol="0">
            <a:spAutoFit/>
          </a:bodyPr>
          <a:lstStyle/>
          <a:p>
            <a:pPr algn="ctr"/>
            <a:r>
              <a:rPr lang="en-US" dirty="0" smtClean="0">
                <a:solidFill>
                  <a:schemeClr val="bg1"/>
                </a:solidFill>
              </a:rPr>
              <a:t>UIT </a:t>
            </a:r>
          </a:p>
          <a:p>
            <a:pPr algn="ctr"/>
            <a:r>
              <a:rPr lang="en-US" dirty="0" smtClean="0">
                <a:solidFill>
                  <a:schemeClr val="bg1"/>
                </a:solidFill>
              </a:rPr>
              <a:t>FALL 2021</a:t>
            </a:r>
            <a:endParaRPr lang="en-US"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5544</TotalTime>
  <Words>1705</Words>
  <Application>Microsoft Office PowerPoint</Application>
  <PresentationFormat>On-screen Show (4:3)</PresentationFormat>
  <Paragraphs>490</Paragraphs>
  <Slides>60</Slides>
  <Notes>8</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Century Gothic</vt:lpstr>
      <vt:lpstr>Symbol</vt:lpstr>
      <vt:lpstr>Tahoma</vt:lpstr>
      <vt:lpstr>Times New Roman</vt:lpstr>
      <vt:lpstr>Verdana</vt:lpstr>
      <vt:lpstr>Wingdings</vt:lpstr>
      <vt:lpstr>Office Theme</vt:lpstr>
      <vt:lpstr>Week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Human-Computer Interaction</vt:lpstr>
      <vt:lpstr>The Shopping Analogy</vt:lpstr>
      <vt:lpstr>User Experience – A Definition</vt:lpstr>
      <vt:lpstr>Good and Bad Experiences</vt:lpstr>
      <vt:lpstr>Usability - Abstract-level Constituents</vt:lpstr>
      <vt:lpstr>Usability</vt:lpstr>
      <vt:lpstr>Perspective ?</vt:lpstr>
      <vt:lpstr>Usability  &amp; User Experience</vt:lpstr>
      <vt:lpstr>Usability Goals</vt:lpstr>
      <vt:lpstr>Effectiveness</vt:lpstr>
      <vt:lpstr>Efficient</vt:lpstr>
      <vt:lpstr>Safety</vt:lpstr>
      <vt:lpstr>PowerPoint Presentation</vt:lpstr>
      <vt:lpstr>Utility</vt:lpstr>
      <vt:lpstr>Learnability</vt:lpstr>
      <vt:lpstr>Memorability</vt:lpstr>
      <vt:lpstr>User Experience Goals</vt:lpstr>
      <vt:lpstr>PowerPoint Presentation</vt:lpstr>
      <vt:lpstr>PowerPoint Presentation</vt:lpstr>
      <vt:lpstr>PowerPoint Presentation</vt:lpstr>
      <vt:lpstr>Quote of the Day – Terry Winograd</vt:lpstr>
      <vt:lpstr>Engineers Belief</vt:lpstr>
      <vt:lpstr>But wait, computers weren’t made FOR engineers</vt:lpstr>
      <vt:lpstr>Success Criteria in the New Economy</vt:lpstr>
      <vt:lpstr>Success Criteria in the New Economy</vt:lpstr>
      <vt:lpstr>Success Criteria in the New Economy</vt:lpstr>
      <vt:lpstr>Common Problems in the New Economy</vt:lpstr>
      <vt:lpstr>Findability</vt:lpstr>
      <vt:lpstr>Findability</vt:lpstr>
      <vt:lpstr>Findability</vt:lpstr>
      <vt:lpstr>The Result</vt:lpstr>
      <vt:lpstr>Software Maintenance Costs</vt:lpstr>
      <vt:lpstr>Project Cost Estimation</vt:lpstr>
      <vt:lpstr>Return on Investment (ROI)</vt:lpstr>
      <vt:lpstr>The End of Business As Usual</vt:lpstr>
      <vt:lpstr>The Death Knell</vt:lpstr>
      <vt:lpstr>What We Learnt Today …</vt:lpstr>
      <vt:lpstr>PowerPoint Presentation</vt:lpstr>
      <vt:lpstr>Next Lecture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plohana</dc:creator>
  <cp:lastModifiedBy>Mr. Umair Khan</cp:lastModifiedBy>
  <cp:revision>107</cp:revision>
  <dcterms:created xsi:type="dcterms:W3CDTF">2015-08-31T09:03:12Z</dcterms:created>
  <dcterms:modified xsi:type="dcterms:W3CDTF">2022-10-12T07:59:27Z</dcterms:modified>
</cp:coreProperties>
</file>